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91" r:id="rId3"/>
    <p:sldId id="259" r:id="rId4"/>
    <p:sldId id="260" r:id="rId5"/>
    <p:sldId id="285" r:id="rId6"/>
    <p:sldId id="286" r:id="rId7"/>
    <p:sldId id="263" r:id="rId8"/>
    <p:sldId id="287" r:id="rId9"/>
    <p:sldId id="288" r:id="rId10"/>
    <p:sldId id="266" r:id="rId11"/>
    <p:sldId id="267" r:id="rId12"/>
    <p:sldId id="269" r:id="rId13"/>
    <p:sldId id="270" r:id="rId14"/>
    <p:sldId id="271" r:id="rId15"/>
    <p:sldId id="272" r:id="rId16"/>
    <p:sldId id="293" r:id="rId17"/>
    <p:sldId id="273" r:id="rId18"/>
    <p:sldId id="275" r:id="rId19"/>
    <p:sldId id="289" r:id="rId20"/>
    <p:sldId id="277" r:id="rId21"/>
    <p:sldId id="284" r:id="rId22"/>
    <p:sldId id="282" r:id="rId23"/>
    <p:sldId id="29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7"/>
    <p:restoredTop sz="62113"/>
  </p:normalViewPr>
  <p:slideViewPr>
    <p:cSldViewPr snapToGrid="0" snapToObjects="1">
      <p:cViewPr varScale="1">
        <p:scale>
          <a:sx n="74" d="100"/>
          <a:sy n="74" d="100"/>
        </p:scale>
        <p:origin x="25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CF495-92EF-A143-8200-E7D027231404}"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52D385-4140-F645-8C54-6EAA3E5F2F33}" type="slidenum">
              <a:rPr lang="en-US" smtClean="0"/>
              <a:t>‹#›</a:t>
            </a:fld>
            <a:endParaRPr lang="en-US"/>
          </a:p>
        </p:txBody>
      </p:sp>
    </p:spTree>
    <p:extLst>
      <p:ext uri="{BB962C8B-B14F-4D97-AF65-F5344CB8AC3E}">
        <p14:creationId xmlns:p14="http://schemas.microsoft.com/office/powerpoint/2010/main" val="4163358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Hello, everyone! I am </a:t>
            </a:r>
            <a:r>
              <a:rPr lang="en-US" sz="1200" b="0" i="0" u="none" strike="noStrike" kern="1200" dirty="0" err="1">
                <a:solidFill>
                  <a:schemeClr val="tx1"/>
                </a:solidFill>
                <a:effectLst/>
                <a:latin typeface="+mn-lt"/>
                <a:ea typeface="+mn-ea"/>
                <a:cs typeface="+mn-cs"/>
              </a:rPr>
              <a:t>Xinwei</a:t>
            </a:r>
            <a:r>
              <a:rPr lang="en-US" sz="1200" b="0" i="0" u="none" strike="noStrike" kern="1200" dirty="0">
                <a:solidFill>
                  <a:schemeClr val="tx1"/>
                </a:solidFill>
                <a:effectLst/>
                <a:latin typeface="+mn-lt"/>
                <a:ea typeface="+mn-ea"/>
                <a:cs typeface="+mn-cs"/>
              </a:rPr>
              <a:t> Fu.</a:t>
            </a:r>
            <a:endParaRPr lang="en-US" b="0" dirty="0">
              <a:effectLst/>
            </a:endParaRPr>
          </a:p>
          <a:p>
            <a:pPr rtl="0"/>
            <a:r>
              <a:rPr lang="en-US" sz="1200" b="0" i="0" u="none" strike="noStrike" kern="1200" dirty="0">
                <a:solidFill>
                  <a:schemeClr val="tx1"/>
                </a:solidFill>
                <a:effectLst/>
                <a:latin typeface="+mn-lt"/>
                <a:ea typeface="+mn-ea"/>
                <a:cs typeface="+mn-cs"/>
              </a:rPr>
              <a:t>Today I will present Witcher: Systematic Crash Consistency Testing for Non-Volatile Memory Key-Value Stores.</a:t>
            </a:r>
            <a:endParaRPr lang="en-US" b="0" dirty="0">
              <a:effectLst/>
            </a:endParaRPr>
          </a:p>
          <a:p>
            <a:pPr rtl="0"/>
            <a:r>
              <a:rPr lang="en-US" sz="1200" b="0" i="0" u="none" strike="noStrike" kern="1200" dirty="0">
                <a:solidFill>
                  <a:schemeClr val="tx1"/>
                </a:solidFill>
                <a:effectLst/>
                <a:latin typeface="+mn-lt"/>
                <a:ea typeface="+mn-ea"/>
                <a:cs typeface="+mn-cs"/>
              </a:rPr>
              <a:t>This is a joint work from Virginia Tech and Stony Brook University.</a:t>
            </a:r>
            <a:endParaRPr lang="en-US" b="0" dirty="0">
              <a:effectLst/>
            </a:endParaRPr>
          </a:p>
          <a:p>
            <a:br>
              <a:rPr lang="en-US" dirty="0"/>
            </a:b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1</a:t>
            </a:fld>
            <a:endParaRPr lang="en-US"/>
          </a:p>
        </p:txBody>
      </p:sp>
    </p:spTree>
    <p:extLst>
      <p:ext uri="{BB962C8B-B14F-4D97-AF65-F5344CB8AC3E}">
        <p14:creationId xmlns:p14="http://schemas.microsoft.com/office/powerpoint/2010/main" val="1382750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have just presented the background and motivation, now we are moving to the design of Wither.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10</a:t>
            </a:fld>
            <a:endParaRPr lang="en-US"/>
          </a:p>
        </p:txBody>
      </p:sp>
    </p:spTree>
    <p:extLst>
      <p:ext uri="{BB962C8B-B14F-4D97-AF65-F5344CB8AC3E}">
        <p14:creationId xmlns:p14="http://schemas.microsoft.com/office/powerpoint/2010/main" val="3979669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first challenge here: How can we prune the test space without user-provided oracles?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To address this, we propose likely-correctness condition inference. </a:t>
            </a:r>
            <a:endParaRPr lang="en-US" b="0" dirty="0">
              <a:effectLst/>
            </a:endParaRPr>
          </a:p>
          <a:p>
            <a:pPr rtl="0"/>
            <a:r>
              <a:rPr lang="en-US" sz="1200" b="0" i="0" u="none" strike="noStrike" kern="1200" dirty="0">
                <a:solidFill>
                  <a:schemeClr val="tx1"/>
                </a:solidFill>
                <a:effectLst/>
                <a:latin typeface="+mn-lt"/>
                <a:ea typeface="+mn-ea"/>
                <a:cs typeface="+mn-cs"/>
              </a:rPr>
              <a:t>Our key observation is that programmers often leave some hints on what they want to ensure in the source codes. Take the read code example again. The hint is that it checks the token first then reads key and value. More specifically, there is control dependence between token and key-value. This tells us that when the token is valid, then the key-value pair must be persisted. So the correctness condition is that persisting key-value should happen before updating the token. </a:t>
            </a:r>
            <a:endParaRPr lang="en-US" b="0" dirty="0">
              <a:effectLst/>
            </a:endParaRPr>
          </a:p>
          <a:p>
            <a:pPr rtl="0"/>
            <a:r>
              <a:rPr lang="en-US" sz="1200" b="0" i="0" u="none" strike="noStrike" kern="1200" dirty="0">
                <a:solidFill>
                  <a:schemeClr val="tx1"/>
                </a:solidFill>
                <a:effectLst/>
                <a:latin typeface="+mn-lt"/>
                <a:ea typeface="+mn-ea"/>
                <a:cs typeface="+mn-cs"/>
              </a:rPr>
              <a:t>Having this inferred likely-correctness condition, we will only test crash states violating it. Take the write code example here, we apply the inferred likely-correctness condition and check whether there are violations. And we found that the token can be persisted before the key-value pair, so that we will test a crash state where only the token is persisted. </a:t>
            </a:r>
            <a:endParaRPr lang="en-US" b="0" dirty="0">
              <a:effectLst/>
            </a:endParaRPr>
          </a:p>
          <a:p>
            <a:pPr rtl="0"/>
            <a:r>
              <a:rPr lang="en-US" sz="1200" b="0" i="0" u="none" strike="noStrike" kern="1200" dirty="0">
                <a:solidFill>
                  <a:schemeClr val="tx1"/>
                </a:solidFill>
                <a:effectLst/>
                <a:latin typeface="+mn-lt"/>
                <a:ea typeface="+mn-ea"/>
                <a:cs typeface="+mn-cs"/>
              </a:rPr>
              <a:t>In this way Witcher automatically prunes the test space by inferring likely correctness conditions.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11</a:t>
            </a:fld>
            <a:endParaRPr lang="en-US"/>
          </a:p>
        </p:txBody>
      </p:sp>
    </p:spTree>
    <p:extLst>
      <p:ext uri="{BB962C8B-B14F-4D97-AF65-F5344CB8AC3E}">
        <p14:creationId xmlns:p14="http://schemas.microsoft.com/office/powerpoint/2010/main" val="240932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Suppose we found a potentially crash inconsistent NVM state using the first key idea, the second Challenge is: How to automatically validate a crashed state? </a:t>
            </a:r>
            <a:endParaRPr lang="en-US" b="0" dirty="0">
              <a:effectLst/>
            </a:endParaRPr>
          </a:p>
          <a:p>
            <a:pPr rtl="0"/>
            <a:r>
              <a:rPr lang="en-US" sz="1200" b="0" i="0" u="none" strike="noStrike" kern="1200" dirty="0">
                <a:solidFill>
                  <a:schemeClr val="tx1"/>
                </a:solidFill>
                <a:effectLst/>
                <a:latin typeface="+mn-lt"/>
                <a:ea typeface="+mn-ea"/>
                <a:cs typeface="+mn-cs"/>
              </a:rPr>
              <a:t>Prior Solution relies on User provided oracles (which needs manual efforts and is error-prone)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To address this, Witcher uses output equivalence checking by leveraging Durable Linearization.</a:t>
            </a:r>
            <a:endParaRPr lang="en-US" b="0" dirty="0">
              <a:effectLst/>
            </a:endParaRPr>
          </a:p>
          <a:p>
            <a:pPr rtl="0"/>
            <a:r>
              <a:rPr lang="en-US" sz="1200" b="0" i="0" u="none" strike="noStrike" kern="1200" dirty="0">
                <a:solidFill>
                  <a:schemeClr val="tx1"/>
                </a:solidFill>
                <a:effectLst/>
                <a:latin typeface="+mn-lt"/>
                <a:ea typeface="+mn-ea"/>
                <a:cs typeface="+mn-cs"/>
              </a:rPr>
              <a:t>Durable linearizability means, upon a crash, an NVM program should behave as if the crash operation is either all or nothing.</a:t>
            </a:r>
            <a:endParaRPr lang="en-US" b="0" dirty="0">
              <a:effectLst/>
            </a:endParaRPr>
          </a:p>
          <a:p>
            <a:pPr rtl="0"/>
            <a:r>
              <a:rPr lang="en-US" sz="1200" b="0" i="0" u="none" strike="noStrike" kern="1200" dirty="0">
                <a:solidFill>
                  <a:schemeClr val="tx1"/>
                </a:solidFill>
                <a:effectLst/>
                <a:latin typeface="+mn-lt"/>
                <a:ea typeface="+mn-ea"/>
                <a:cs typeface="+mn-cs"/>
              </a:rPr>
              <a:t>Let’s use an example to illustrate here.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Suppose we have a crash execution. It has 3 operations: insert key with value 1, delete key, then insert key with value 2. The crash happens at the third operation.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All semantics means that all those 3 operations have been successfully completed. Nothing executed semantics means that the first 2 operations have been successfully completed but not the third operation.</a:t>
            </a:r>
            <a:endParaRPr lang="en-US" b="0" dirty="0">
              <a:effectLst/>
            </a:endParaRPr>
          </a:p>
          <a:p>
            <a:pPr rtl="0"/>
            <a:r>
              <a:rPr lang="en-US" sz="1200" b="0" i="0" u="none" strike="noStrike" kern="1200" dirty="0">
                <a:solidFill>
                  <a:schemeClr val="tx1"/>
                </a:solidFill>
                <a:effectLst/>
                <a:latin typeface="+mn-lt"/>
                <a:ea typeface="+mn-ea"/>
                <a:cs typeface="+mn-cs"/>
              </a:rPr>
              <a:t>Instead of comparing those images, we run each image with the same test case, which is Get key operation, and then collect outputs. Based on Durable Linearization, a consistent output should match either value 2 or NULL.</a:t>
            </a:r>
            <a:endParaRPr lang="en-US" b="0" dirty="0">
              <a:effectLst/>
            </a:endParaRPr>
          </a:p>
          <a:p>
            <a:pPr rtl="0"/>
            <a:r>
              <a:rPr lang="en-US" sz="1200" b="0" i="0" u="none" strike="noStrike" kern="1200" dirty="0">
                <a:solidFill>
                  <a:schemeClr val="tx1"/>
                </a:solidFill>
                <a:effectLst/>
                <a:latin typeface="+mn-lt"/>
                <a:ea typeface="+mn-ea"/>
                <a:cs typeface="+mn-cs"/>
              </a:rPr>
              <a:t>If the testing output matches neither of the 2 outputs, such as value 1,  it indicates that there is an inconsistency, thus a bug in crashing operation.</a:t>
            </a:r>
            <a:endParaRPr lang="en-US" b="0" dirty="0">
              <a:effectLst/>
            </a:endParaRPr>
          </a:p>
          <a:p>
            <a:pPr rtl="0"/>
            <a:r>
              <a:rPr lang="en-US" sz="1200" b="0" i="0" u="none" strike="noStrike" kern="1200" dirty="0">
                <a:solidFill>
                  <a:schemeClr val="tx1"/>
                </a:solidFill>
                <a:effectLst/>
                <a:latin typeface="+mn-lt"/>
                <a:ea typeface="+mn-ea"/>
                <a:cs typeface="+mn-cs"/>
              </a:rPr>
              <a:t>In this way, Witcher automatically validates a crashed state.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12</a:t>
            </a:fld>
            <a:endParaRPr lang="en-US"/>
          </a:p>
        </p:txBody>
      </p:sp>
    </p:spTree>
    <p:extLst>
      <p:ext uri="{BB962C8B-B14F-4D97-AF65-F5344CB8AC3E}">
        <p14:creationId xmlns:p14="http://schemas.microsoft.com/office/powerpoint/2010/main" val="4158359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Based on these two key ideas just presented, we designed Witcher, a new systematic crash consistent testing tool for NVM Key-value stores.</a:t>
            </a:r>
            <a:endParaRPr lang="en-US" b="0" dirty="0">
              <a:effectLst/>
            </a:endParaRPr>
          </a:p>
          <a:p>
            <a:pPr rtl="0"/>
            <a:r>
              <a:rPr lang="en-US" sz="1200" b="0" i="0" u="none" strike="noStrike" kern="1200" dirty="0">
                <a:solidFill>
                  <a:schemeClr val="tx1"/>
                </a:solidFill>
                <a:effectLst/>
                <a:latin typeface="+mn-lt"/>
                <a:ea typeface="+mn-ea"/>
                <a:cs typeface="+mn-cs"/>
              </a:rPr>
              <a:t>Witcher takes a program and a test case as input. A test case is a sequence of program operations.</a:t>
            </a:r>
            <a:endParaRPr lang="en-US" b="0" dirty="0">
              <a:effectLst/>
            </a:endParaRPr>
          </a:p>
          <a:p>
            <a:pPr rtl="0"/>
            <a:r>
              <a:rPr lang="en-US" sz="1200" b="0" i="0" u="none" strike="noStrike" kern="1200" dirty="0">
                <a:solidFill>
                  <a:schemeClr val="tx1"/>
                </a:solidFill>
                <a:effectLst/>
                <a:latin typeface="+mn-lt"/>
                <a:ea typeface="+mn-ea"/>
                <a:cs typeface="+mn-cs"/>
              </a:rPr>
              <a:t>The first step is to trace memory accesses.</a:t>
            </a:r>
            <a:endParaRPr lang="en-US" b="0" dirty="0">
              <a:effectLst/>
            </a:endParaRPr>
          </a:p>
          <a:p>
            <a:pPr rtl="0"/>
            <a:r>
              <a:rPr lang="en-US" sz="1200" b="0" i="0" u="none" strike="noStrike" kern="1200" dirty="0">
                <a:solidFill>
                  <a:schemeClr val="tx1"/>
                </a:solidFill>
                <a:effectLst/>
                <a:latin typeface="+mn-lt"/>
                <a:ea typeface="+mn-ea"/>
                <a:cs typeface="+mn-cs"/>
              </a:rPr>
              <a:t>Then Witcher infers likely-correctness conditions from the trace by using program analysis.</a:t>
            </a:r>
            <a:endParaRPr lang="en-US" b="0" dirty="0">
              <a:effectLst/>
            </a:endParaRPr>
          </a:p>
          <a:p>
            <a:pPr rtl="0"/>
            <a:r>
              <a:rPr lang="en-US" sz="1200" b="0" i="0" u="none" strike="noStrike" kern="1200" dirty="0">
                <a:solidFill>
                  <a:schemeClr val="tx1"/>
                </a:solidFill>
                <a:effectLst/>
                <a:latin typeface="+mn-lt"/>
                <a:ea typeface="+mn-ea"/>
                <a:cs typeface="+mn-cs"/>
              </a:rPr>
              <a:t>After that, Witcher constructs a set of crash NVM images violating the conditions.</a:t>
            </a:r>
            <a:endParaRPr lang="en-US" b="0" dirty="0">
              <a:effectLst/>
            </a:endParaRPr>
          </a:p>
          <a:p>
            <a:pPr rtl="0"/>
            <a:r>
              <a:rPr lang="en-US" sz="1200" b="0" i="0" u="none" strike="noStrike" kern="1200" dirty="0">
                <a:solidFill>
                  <a:schemeClr val="tx1"/>
                </a:solidFill>
                <a:effectLst/>
                <a:latin typeface="+mn-lt"/>
                <a:ea typeface="+mn-ea"/>
                <a:cs typeface="+mn-cs"/>
              </a:rPr>
              <a:t>Then Witcher performs output equivalence checking to validate if the condition violation is a true bug. </a:t>
            </a:r>
            <a:endParaRPr lang="en-US" b="0" dirty="0">
              <a:effectLst/>
            </a:endParaRPr>
          </a:p>
          <a:p>
            <a:pPr rtl="0"/>
            <a:r>
              <a:rPr lang="en-US" sz="1200" b="0" i="0" u="none" strike="noStrike" kern="1200" dirty="0">
                <a:solidFill>
                  <a:schemeClr val="tx1"/>
                </a:solidFill>
                <a:effectLst/>
                <a:latin typeface="+mn-lt"/>
                <a:ea typeface="+mn-ea"/>
                <a:cs typeface="+mn-cs"/>
              </a:rPr>
              <a:t>Witcher also detects performance bugs as a bonus by analyzing the trace.</a:t>
            </a:r>
            <a:endParaRPr lang="en-US" b="0" dirty="0">
              <a:effectLst/>
            </a:endParaRPr>
          </a:p>
          <a:p>
            <a:br>
              <a:rPr lang="en-US" dirty="0"/>
            </a:b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13</a:t>
            </a:fld>
            <a:endParaRPr lang="en-US"/>
          </a:p>
        </p:txBody>
      </p:sp>
    </p:spTree>
    <p:extLst>
      <p:ext uri="{BB962C8B-B14F-4D97-AF65-F5344CB8AC3E}">
        <p14:creationId xmlns:p14="http://schemas.microsoft.com/office/powerpoint/2010/main" val="3056051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get dynamic traces, we instrument an NVM program using an LLVM compiler pass and execute the instrumented binary with a test case to collect the execution trace. We trace load, store (including the updated value), branch, call/return, flush and memory fence instructions.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14</a:t>
            </a:fld>
            <a:endParaRPr lang="en-US"/>
          </a:p>
        </p:txBody>
      </p:sp>
    </p:spTree>
    <p:extLst>
      <p:ext uri="{BB962C8B-B14F-4D97-AF65-F5344CB8AC3E}">
        <p14:creationId xmlns:p14="http://schemas.microsoft.com/office/powerpoint/2010/main" val="1370443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process of inferring likely correctness conditions is to correlate program dependence to NVM correctness conditions.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 will give one example here, if we have code of Y= X + 1, and both X and Y are on NVM.</a:t>
            </a:r>
            <a:endParaRPr lang="en-US" b="0" dirty="0">
              <a:effectLst/>
            </a:endParaRPr>
          </a:p>
          <a:p>
            <a:pPr rtl="0"/>
            <a:r>
              <a:rPr lang="en-US" sz="1200" b="0" i="0" u="none" strike="noStrike" kern="1200" dirty="0">
                <a:solidFill>
                  <a:schemeClr val="tx1"/>
                </a:solidFill>
                <a:effectLst/>
                <a:latin typeface="+mn-lt"/>
                <a:ea typeface="+mn-ea"/>
                <a:cs typeface="+mn-cs"/>
              </a:rPr>
              <a:t>The program dependence it that W(Y) is data-dependent on R(X)</a:t>
            </a:r>
            <a:endParaRPr lang="en-US" b="0" dirty="0">
              <a:effectLst/>
            </a:endParaRPr>
          </a:p>
          <a:p>
            <a:pPr rtl="0"/>
            <a:r>
              <a:rPr lang="en-US" sz="1200" b="0" i="0" u="none" strike="noStrike" kern="1200" dirty="0">
                <a:solidFill>
                  <a:schemeClr val="tx1"/>
                </a:solidFill>
                <a:effectLst/>
                <a:latin typeface="+mn-lt"/>
                <a:ea typeface="+mn-ea"/>
                <a:cs typeface="+mn-cs"/>
              </a:rPr>
              <a:t>The implicit correctness condition is that X should be persistent before writing Y. Because Y is using X to update, before writing Y, X should be ready thus persistent.</a:t>
            </a:r>
            <a:endParaRPr lang="en-US" b="0" dirty="0">
              <a:effectLst/>
            </a:endParaRPr>
          </a:p>
          <a:p>
            <a:pPr rtl="0"/>
            <a:r>
              <a:rPr lang="en-US" sz="1200" b="0" i="0" u="none" strike="noStrike" kern="1200" dirty="0">
                <a:solidFill>
                  <a:schemeClr val="tx1"/>
                </a:solidFill>
                <a:effectLst/>
                <a:latin typeface="+mn-lt"/>
                <a:ea typeface="+mn-ea"/>
                <a:cs typeface="+mn-cs"/>
              </a:rPr>
              <a:t>We inferred our likely-correctness </a:t>
            </a:r>
            <a:r>
              <a:rPr lang="en-US" sz="1200" b="0" i="0" u="none" strike="noStrike" kern="1200" dirty="0" err="1">
                <a:solidFill>
                  <a:schemeClr val="tx1"/>
                </a:solidFill>
                <a:effectLst/>
                <a:latin typeface="+mn-lt"/>
                <a:ea typeface="+mn-ea"/>
                <a:cs typeface="+mn-cs"/>
              </a:rPr>
              <a:t>condtion</a:t>
            </a:r>
            <a:r>
              <a:rPr lang="en-US" sz="1200" b="0" i="0" u="none" strike="noStrike" kern="1200" dirty="0">
                <a:solidFill>
                  <a:schemeClr val="tx1"/>
                </a:solidFill>
                <a:effectLst/>
                <a:latin typeface="+mn-lt"/>
                <a:ea typeface="+mn-ea"/>
                <a:cs typeface="+mn-cs"/>
              </a:rPr>
              <a:t> that, P(X) happens before W(Y).</a:t>
            </a:r>
            <a:endParaRPr lang="en-US" b="0" dirty="0">
              <a:effectLst/>
            </a:endParaRPr>
          </a:p>
          <a:p>
            <a:pPr rtl="0"/>
            <a:r>
              <a:rPr lang="en-US" sz="1200" b="0" i="0" u="none" strike="noStrike" kern="1200" dirty="0">
                <a:solidFill>
                  <a:schemeClr val="tx1"/>
                </a:solidFill>
                <a:effectLst/>
                <a:latin typeface="+mn-lt"/>
                <a:ea typeface="+mn-ea"/>
                <a:cs typeface="+mn-cs"/>
              </a:rPr>
              <a:t>Having this condition, we will only test a crash state that violates the condition:</a:t>
            </a:r>
            <a:endParaRPr lang="en-US" b="0" dirty="0">
              <a:effectLst/>
            </a:endParaRPr>
          </a:p>
          <a:p>
            <a:pPr rtl="0"/>
            <a:r>
              <a:rPr lang="en-US" sz="1200" b="0" i="0" u="none" strike="noStrike" kern="1200" dirty="0">
                <a:solidFill>
                  <a:schemeClr val="tx1"/>
                </a:solidFill>
                <a:effectLst/>
                <a:latin typeface="+mn-lt"/>
                <a:ea typeface="+mn-ea"/>
                <a:cs typeface="+mn-cs"/>
              </a:rPr>
              <a:t>Y is persistent but X is not. Which means after recovery, Y is the updated the value but X is still not updated leading to an inconsistent state.</a:t>
            </a:r>
            <a:endParaRPr lang="en-US" b="0" dirty="0">
              <a:effectLst/>
            </a:endParaRPr>
          </a:p>
          <a:p>
            <a:pPr rtl="0"/>
            <a:r>
              <a:rPr lang="en-US" sz="1200" b="0" i="0" u="none" strike="noStrike" kern="1200" dirty="0">
                <a:solidFill>
                  <a:schemeClr val="tx1"/>
                </a:solidFill>
                <a:effectLst/>
                <a:latin typeface="+mn-lt"/>
                <a:ea typeface="+mn-ea"/>
                <a:cs typeface="+mn-cs"/>
              </a:rPr>
              <a:t>Here, “likely” correctness condition is not necessary to be true, because we will have a validation process in the next step.</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15</a:t>
            </a:fld>
            <a:endParaRPr lang="en-US"/>
          </a:p>
        </p:txBody>
      </p:sp>
    </p:spTree>
    <p:extLst>
      <p:ext uri="{BB962C8B-B14F-4D97-AF65-F5344CB8AC3E}">
        <p14:creationId xmlns:p14="http://schemas.microsoft.com/office/powerpoint/2010/main" val="2946127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have 4 likely-correctness conditions in total:</a:t>
            </a:r>
            <a:endParaRPr lang="en-US" b="0" dirty="0">
              <a:effectLst/>
            </a:endParaRPr>
          </a:p>
          <a:p>
            <a:pPr rtl="0"/>
            <a:r>
              <a:rPr lang="en-US" sz="1200" b="0" i="0" u="none" strike="noStrike" kern="1200" dirty="0">
                <a:solidFill>
                  <a:schemeClr val="tx1"/>
                </a:solidFill>
                <a:effectLst/>
                <a:latin typeface="+mn-lt"/>
                <a:ea typeface="+mn-ea"/>
                <a:cs typeface="+mn-cs"/>
              </a:rPr>
              <a:t>PO1: A data dependency implies a persistence ordering </a:t>
            </a:r>
            <a:endParaRPr lang="en-US" b="0" dirty="0">
              <a:effectLst/>
            </a:endParaRPr>
          </a:p>
          <a:p>
            <a:pPr rtl="0"/>
            <a:r>
              <a:rPr lang="en-US" sz="1200" b="0" i="0" u="none" strike="noStrike" kern="1200" dirty="0">
                <a:solidFill>
                  <a:schemeClr val="tx1"/>
                </a:solidFill>
                <a:effectLst/>
                <a:latin typeface="+mn-lt"/>
                <a:ea typeface="+mn-ea"/>
                <a:cs typeface="+mn-cs"/>
              </a:rPr>
              <a:t>PO2: A control dependency implies a persistence ordering </a:t>
            </a:r>
            <a:endParaRPr lang="en-US" b="0" dirty="0">
              <a:effectLst/>
            </a:endParaRPr>
          </a:p>
          <a:p>
            <a:pPr rtl="0"/>
            <a:r>
              <a:rPr lang="en-US" sz="1200" b="0" i="0" u="none" strike="noStrike" kern="1200" dirty="0">
                <a:solidFill>
                  <a:schemeClr val="tx1"/>
                </a:solidFill>
                <a:effectLst/>
                <a:latin typeface="+mn-lt"/>
                <a:ea typeface="+mn-ea"/>
                <a:cs typeface="+mn-cs"/>
              </a:rPr>
              <a:t>PO3: A guarded read implies a persistence ordering </a:t>
            </a:r>
            <a:endParaRPr lang="en-US" b="0" dirty="0">
              <a:effectLst/>
            </a:endParaRPr>
          </a:p>
          <a:p>
            <a:pPr rtl="0"/>
            <a:r>
              <a:rPr lang="en-US" sz="1200" b="0" i="0" u="none" strike="noStrike" kern="1200" dirty="0">
                <a:solidFill>
                  <a:schemeClr val="tx1"/>
                </a:solidFill>
                <a:effectLst/>
                <a:latin typeface="+mn-lt"/>
                <a:ea typeface="+mn-ea"/>
                <a:cs typeface="+mn-cs"/>
              </a:rPr>
              <a:t>PA1: Guardian implies persistence atomicity</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 cannot present all of them in the presentation. Please refer to the paper for more details.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To infer the likely correctness conditions, Witcher performs program dependence analysis to infer likely correctness conditions from the source codes and execution traces.</a:t>
            </a:r>
            <a:endParaRPr lang="en-US" b="0" dirty="0">
              <a:effectLst/>
            </a:endParaRPr>
          </a:p>
          <a:p>
            <a:pPr rtl="0"/>
            <a:r>
              <a:rPr lang="en-US" sz="1200" b="0" i="0" u="none" strike="noStrike" kern="1200" dirty="0">
                <a:solidFill>
                  <a:schemeClr val="tx1"/>
                </a:solidFill>
                <a:effectLst/>
                <a:latin typeface="+mn-lt"/>
                <a:ea typeface="+mn-ea"/>
                <a:cs typeface="+mn-cs"/>
              </a:rPr>
              <a:t>We use a mix of static and dynamic trace analysis. When instrumenting the source code for tracing, we perform static analysis to capture register-level data and control dependency. Then we extract memory-level data dependence by analyzing memory-level data-flow in the collected trace.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16</a:t>
            </a:fld>
            <a:endParaRPr lang="en-US"/>
          </a:p>
        </p:txBody>
      </p:sp>
    </p:spTree>
    <p:extLst>
      <p:ext uri="{BB962C8B-B14F-4D97-AF65-F5344CB8AC3E}">
        <p14:creationId xmlns:p14="http://schemas.microsoft.com/office/powerpoint/2010/main" val="3427070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next step is to generate a set of crash NVM images that violate the invariants.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There are two questions here.</a:t>
            </a:r>
            <a:endParaRPr lang="en-US" b="0" dirty="0">
              <a:effectLst/>
            </a:endParaRPr>
          </a:p>
          <a:p>
            <a:pPr rtl="0"/>
            <a:r>
              <a:rPr lang="en-US" sz="1200" b="0" i="0" u="none" strike="noStrike" kern="1200" dirty="0">
                <a:solidFill>
                  <a:schemeClr val="tx1"/>
                </a:solidFill>
                <a:effectLst/>
                <a:latin typeface="+mn-lt"/>
                <a:ea typeface="+mn-ea"/>
                <a:cs typeface="+mn-cs"/>
              </a:rPr>
              <a:t>The first one is how to guarantee each crash NVM state is valid?</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Here we use cache/NVM simulation to generate only valid NVM states that violate likely invariants but still obey the semantics of a persistence control at a cache line granularity (e.g., the effects of a flush instruction).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Starting from the empty cache and NVM states, we simulate the effects of store, flush, and fence instructions along the trace while honoring the memory (consistency) model of a processor.</a:t>
            </a:r>
            <a:endParaRPr lang="en-US" b="0" dirty="0">
              <a:effectLst/>
            </a:endParaRPr>
          </a:p>
          <a:p>
            <a:pPr rtl="0"/>
            <a:r>
              <a:rPr lang="en-US" sz="1200" b="0" i="0" u="none" strike="noStrike" kern="1200" dirty="0">
                <a:solidFill>
                  <a:schemeClr val="tx1"/>
                </a:solidFill>
                <a:effectLst/>
                <a:latin typeface="+mn-lt"/>
                <a:ea typeface="+mn-ea"/>
                <a:cs typeface="+mn-cs"/>
              </a:rPr>
              <a:t>(1) A fence instruction guarantees that all the prior flushed stores are persisted. (2) A processor does not reorder two store instructions in the same cache line.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second question is How to detect invariant violations?</a:t>
            </a:r>
            <a:endParaRPr lang="en-US" b="0" dirty="0">
              <a:effectLst/>
            </a:endParaRPr>
          </a:p>
          <a:p>
            <a:pPr rtl="0"/>
            <a:r>
              <a:rPr lang="en-US" sz="1200" b="0" i="0" u="none" strike="noStrike" kern="1200" dirty="0">
                <a:solidFill>
                  <a:schemeClr val="tx1"/>
                </a:solidFill>
                <a:effectLst/>
                <a:latin typeface="+mn-lt"/>
                <a:ea typeface="+mn-ea"/>
                <a:cs typeface="+mn-cs"/>
              </a:rPr>
              <a:t>During the simulation, we check if there could be an NVM state that violates a likely invariant before executing each fence instruction because the fence ensures a persistent state change.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17</a:t>
            </a:fld>
            <a:endParaRPr lang="en-US"/>
          </a:p>
        </p:txBody>
      </p:sp>
    </p:spTree>
    <p:extLst>
      <p:ext uri="{BB962C8B-B14F-4D97-AF65-F5344CB8AC3E}">
        <p14:creationId xmlns:p14="http://schemas.microsoft.com/office/powerpoint/2010/main" val="255634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have just presented the design of Wither. Now we are going to present the evaluation.</a:t>
            </a: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18</a:t>
            </a:fld>
            <a:endParaRPr lang="en-US"/>
          </a:p>
        </p:txBody>
      </p:sp>
    </p:spTree>
    <p:extLst>
      <p:ext uri="{BB962C8B-B14F-4D97-AF65-F5344CB8AC3E}">
        <p14:creationId xmlns:p14="http://schemas.microsoft.com/office/powerpoint/2010/main" val="2225987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evaluation aims to answer the following questions:</a:t>
            </a:r>
            <a:endParaRPr lang="en-US" b="0" dirty="0">
              <a:effectLst/>
            </a:endParaRPr>
          </a:p>
          <a:p>
            <a:pPr rtl="0"/>
            <a:r>
              <a:rPr lang="en-US" sz="1200" b="0" i="0" u="none" strike="noStrike" kern="1200" dirty="0">
                <a:solidFill>
                  <a:schemeClr val="tx1"/>
                </a:solidFill>
                <a:effectLst/>
                <a:latin typeface="+mn-lt"/>
                <a:ea typeface="+mn-ea"/>
                <a:cs typeface="+mn-cs"/>
              </a:rPr>
              <a:t>Can Witcher detect new bugs? </a:t>
            </a:r>
            <a:endParaRPr lang="en-US" b="0" dirty="0">
              <a:effectLst/>
            </a:endParaRPr>
          </a:p>
          <a:p>
            <a:pPr rtl="0"/>
            <a:r>
              <a:rPr lang="en-US" sz="1200" b="0" i="0" u="none" strike="noStrike" kern="1200" dirty="0">
                <a:solidFill>
                  <a:schemeClr val="tx1"/>
                </a:solidFill>
                <a:effectLst/>
                <a:latin typeface="+mn-lt"/>
                <a:ea typeface="+mn-ea"/>
                <a:cs typeface="+mn-cs"/>
              </a:rPr>
              <a:t>Is Witcher scalable?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evaluate Witcher with 20 NVM applications. </a:t>
            </a:r>
            <a:endParaRPr lang="en-US" b="0" dirty="0">
              <a:effectLst/>
            </a:endParaRPr>
          </a:p>
          <a:p>
            <a:pPr rtl="0"/>
            <a:r>
              <a:rPr lang="en-US" sz="1200" b="0" i="0" u="none" strike="noStrike" kern="1200" dirty="0">
                <a:solidFill>
                  <a:schemeClr val="tx1"/>
                </a:solidFill>
                <a:effectLst/>
                <a:latin typeface="+mn-lt"/>
                <a:ea typeface="+mn-ea"/>
                <a:cs typeface="+mn-cs"/>
              </a:rPr>
              <a:t>including 5 highly optimized persistent key-value indexes</a:t>
            </a:r>
            <a:endParaRPr lang="en-US" b="0" dirty="0">
              <a:effectLst/>
            </a:endParaRPr>
          </a:p>
          <a:p>
            <a:pPr rtl="0"/>
            <a:r>
              <a:rPr lang="en-US" sz="1200" b="0" i="0" u="none" strike="noStrike" kern="1200" dirty="0">
                <a:solidFill>
                  <a:schemeClr val="tx1"/>
                </a:solidFill>
                <a:effectLst/>
                <a:latin typeface="+mn-lt"/>
                <a:ea typeface="+mn-ea"/>
                <a:cs typeface="+mn-cs"/>
              </a:rPr>
              <a:t>7 concurrent persistent indexes converted by RECIPE.</a:t>
            </a:r>
            <a:endParaRPr lang="en-US" b="0" dirty="0">
              <a:effectLst/>
            </a:endParaRPr>
          </a:p>
          <a:p>
            <a:pPr rtl="0"/>
            <a:r>
              <a:rPr lang="en-US" sz="1200" b="0" i="0" u="none" strike="noStrike" kern="1200" dirty="0">
                <a:solidFill>
                  <a:schemeClr val="tx1"/>
                </a:solidFill>
                <a:effectLst/>
                <a:latin typeface="+mn-lt"/>
                <a:ea typeface="+mn-ea"/>
                <a:cs typeface="+mn-cs"/>
              </a:rPr>
              <a:t>6 Intel PMDK applications.</a:t>
            </a:r>
            <a:endParaRPr lang="en-US" b="0" dirty="0">
              <a:effectLst/>
            </a:endParaRPr>
          </a:p>
          <a:p>
            <a:pPr rtl="0"/>
            <a:r>
              <a:rPr lang="en-US" sz="1200" b="0" i="0" u="none" strike="noStrike" kern="1200" dirty="0">
                <a:solidFill>
                  <a:schemeClr val="tx1"/>
                </a:solidFill>
                <a:effectLst/>
                <a:latin typeface="+mn-lt"/>
                <a:ea typeface="+mn-ea"/>
                <a:cs typeface="+mn-cs"/>
              </a:rPr>
              <a:t>2 PMDK-based server programs Memcached and Redis.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Those applications have diverse implementations:</a:t>
            </a:r>
            <a:endParaRPr lang="en-US" b="0" dirty="0">
              <a:effectLst/>
            </a:endParaRPr>
          </a:p>
          <a:p>
            <a:pPr rtl="0"/>
            <a:r>
              <a:rPr lang="en-US" sz="1200" b="0" i="0" u="none" strike="noStrike" kern="1200" dirty="0">
                <a:solidFill>
                  <a:schemeClr val="tx1"/>
                </a:solidFill>
                <a:effectLst/>
                <a:latin typeface="+mn-lt"/>
                <a:ea typeface="+mn-ea"/>
                <a:cs typeface="+mn-cs"/>
              </a:rPr>
              <a:t>Including using Low-level persistence primitives and High-level persistence transactions,</a:t>
            </a:r>
            <a:endParaRPr lang="en-US" b="0" dirty="0">
              <a:effectLst/>
            </a:endParaRPr>
          </a:p>
          <a:p>
            <a:pPr rtl="0"/>
            <a:r>
              <a:rPr lang="en-US" sz="1200" b="0" i="0" u="none" strike="noStrike" kern="1200" dirty="0">
                <a:solidFill>
                  <a:schemeClr val="tx1"/>
                </a:solidFill>
                <a:effectLst/>
                <a:latin typeface="+mn-lt"/>
                <a:ea typeface="+mn-ea"/>
                <a:cs typeface="+mn-cs"/>
              </a:rPr>
              <a:t>Single-thread, lock-based, lock-free in terms of parallelism.</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run the NVM programs with a test case consisting of 2000 randomly generated key-value operations. We found that 2000 operations are large enough to achieve reasonable and stable code coverage for our tested NVM programs.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19</a:t>
            </a:fld>
            <a:endParaRPr lang="en-US"/>
          </a:p>
        </p:txBody>
      </p:sp>
    </p:spTree>
    <p:extLst>
      <p:ext uri="{BB962C8B-B14F-4D97-AF65-F5344CB8AC3E}">
        <p14:creationId xmlns:p14="http://schemas.microsoft.com/office/powerpoint/2010/main" val="3961110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of all, I would like to present a summary of this work.</a:t>
            </a:r>
            <a:endParaRPr lang="en-US" b="0" dirty="0">
              <a:effectLst/>
            </a:endParaRPr>
          </a:p>
          <a:p>
            <a:pPr rtl="0"/>
            <a:r>
              <a:rPr lang="en-US" sz="1200" b="0" i="0" u="none" strike="noStrike" kern="1200" dirty="0">
                <a:solidFill>
                  <a:schemeClr val="tx1"/>
                </a:solidFill>
                <a:effectLst/>
                <a:latin typeface="+mn-lt"/>
                <a:ea typeface="+mn-ea"/>
                <a:cs typeface="+mn-cs"/>
              </a:rPr>
              <a:t>Non-volatile Memory (NVM) enables writing crash consistent programs without paying storage overhead</a:t>
            </a:r>
            <a:endParaRPr lang="en-US" b="0" dirty="0">
              <a:effectLst/>
            </a:endParaRPr>
          </a:p>
          <a:p>
            <a:pPr rtl="0"/>
            <a:r>
              <a:rPr lang="en-US" sz="1200" b="0" i="0" u="none" strike="noStrike" kern="1200" dirty="0">
                <a:solidFill>
                  <a:schemeClr val="tx1"/>
                </a:solidFill>
                <a:effectLst/>
                <a:latin typeface="+mn-lt"/>
                <a:ea typeface="+mn-ea"/>
                <a:cs typeface="+mn-cs"/>
              </a:rPr>
              <a:t>However, Writing crash consistent programs is error-prone</a:t>
            </a:r>
            <a:endParaRPr lang="en-US" b="0" dirty="0">
              <a:effectLst/>
            </a:endParaRPr>
          </a:p>
          <a:p>
            <a:pPr rtl="0"/>
            <a:r>
              <a:rPr lang="en-US" sz="1200" b="0" i="0" u="none" strike="noStrike" kern="1200" dirty="0">
                <a:solidFill>
                  <a:schemeClr val="tx1"/>
                </a:solidFill>
                <a:effectLst/>
                <a:latin typeface="+mn-lt"/>
                <a:ea typeface="+mn-ea"/>
                <a:cs typeface="+mn-cs"/>
              </a:rPr>
              <a:t>Existing NVM bug detectors either (1) uses exhaustive searching to enumerate all possible crash states, which is not scalable; or (2) uses user-provided oracles to validate inconsistencies, which requires manual efforts.</a:t>
            </a:r>
            <a:endParaRPr lang="en-US" b="0" dirty="0">
              <a:effectLst/>
            </a:endParaRPr>
          </a:p>
          <a:p>
            <a:pPr rtl="0"/>
            <a:r>
              <a:rPr lang="en-US" sz="1200" b="0" i="0" u="none" strike="noStrike" kern="1200" dirty="0">
                <a:solidFill>
                  <a:schemeClr val="tx1"/>
                </a:solidFill>
                <a:effectLst/>
                <a:latin typeface="+mn-lt"/>
                <a:ea typeface="+mn-ea"/>
                <a:cs typeface="+mn-cs"/>
              </a:rPr>
              <a:t>The proposed work, Witcher, targets NVM key-value stores.</a:t>
            </a:r>
            <a:endParaRPr lang="en-US" b="0" dirty="0">
              <a:effectLst/>
            </a:endParaRPr>
          </a:p>
          <a:p>
            <a:pPr rtl="0"/>
            <a:r>
              <a:rPr lang="en-US" sz="1200" b="0" i="0" u="none" strike="noStrike" kern="1200" dirty="0">
                <a:solidFill>
                  <a:schemeClr val="tx1"/>
                </a:solidFill>
                <a:effectLst/>
                <a:latin typeface="+mn-lt"/>
                <a:ea typeface="+mn-ea"/>
                <a:cs typeface="+mn-cs"/>
              </a:rPr>
              <a:t>It uses Inference of Likely-correctness conditions to prune test space to achieve scalability.</a:t>
            </a:r>
            <a:endParaRPr lang="en-US" b="0" dirty="0">
              <a:effectLst/>
            </a:endParaRPr>
          </a:p>
          <a:p>
            <a:pPr rtl="0"/>
            <a:r>
              <a:rPr lang="en-US" sz="1200" b="0" i="0" u="none" strike="noStrike" kern="1200" dirty="0">
                <a:solidFill>
                  <a:schemeClr val="tx1"/>
                </a:solidFill>
                <a:effectLst/>
                <a:latin typeface="+mn-lt"/>
                <a:ea typeface="+mn-ea"/>
                <a:cs typeface="+mn-cs"/>
              </a:rPr>
              <a:t>It uses validation with output equivalence checking to validate inconsistencies automatically.</a:t>
            </a:r>
            <a:endParaRPr lang="en-US" b="0" dirty="0">
              <a:effectLst/>
            </a:endParaRPr>
          </a:p>
          <a:p>
            <a:pPr rtl="0"/>
            <a:r>
              <a:rPr lang="en-US" sz="1200" b="0" i="0" u="none" strike="noStrike" kern="1200" dirty="0">
                <a:solidFill>
                  <a:schemeClr val="tx1"/>
                </a:solidFill>
                <a:effectLst/>
                <a:latin typeface="+mn-lt"/>
                <a:ea typeface="+mn-ea"/>
                <a:cs typeface="+mn-cs"/>
              </a:rPr>
              <a:t>Witcher detected 205 correctness/performance bugs in NVM key-value stores and PMDK library, 149 of them are new bugs.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2</a:t>
            </a:fld>
            <a:endParaRPr lang="en-US"/>
          </a:p>
        </p:txBody>
      </p:sp>
    </p:spTree>
    <p:extLst>
      <p:ext uri="{BB962C8B-B14F-4D97-AF65-F5344CB8AC3E}">
        <p14:creationId xmlns:p14="http://schemas.microsoft.com/office/powerpoint/2010/main" val="1297209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Witcher detected 47 correctness bugs from 18 programs. 36 of them are new bugs.</a:t>
            </a:r>
            <a:endParaRPr lang="en-US" b="0" dirty="0">
              <a:effectLst/>
            </a:endParaRPr>
          </a:p>
          <a:p>
            <a:pPr rtl="0"/>
            <a:r>
              <a:rPr lang="en-US" sz="1200" b="0" i="0" u="none" strike="noStrike" kern="1200" dirty="0">
                <a:solidFill>
                  <a:schemeClr val="tx1"/>
                </a:solidFill>
                <a:effectLst/>
                <a:latin typeface="+mn-lt"/>
                <a:ea typeface="+mn-ea"/>
                <a:cs typeface="+mn-cs"/>
              </a:rPr>
              <a:t>There were 25 ordering bugs and 22 atomicity bugs.</a:t>
            </a:r>
            <a:endParaRPr lang="en-US" b="0" dirty="0">
              <a:effectLst/>
            </a:endParaRPr>
          </a:p>
          <a:p>
            <a:pPr rtl="0"/>
            <a:r>
              <a:rPr lang="en-US" sz="1200" b="0" i="0" u="none" strike="noStrike" kern="1200" dirty="0">
                <a:solidFill>
                  <a:schemeClr val="tx1"/>
                </a:solidFill>
                <a:effectLst/>
                <a:latin typeface="+mn-lt"/>
                <a:ea typeface="+mn-ea"/>
                <a:cs typeface="+mn-cs"/>
              </a:rPr>
              <a:t>All the bugs were confirmed by the developers.</a:t>
            </a:r>
            <a:endParaRPr lang="en-US" b="0" dirty="0">
              <a:effectLst/>
            </a:endParaRPr>
          </a:p>
          <a:p>
            <a:pPr rtl="0"/>
            <a:r>
              <a:rPr lang="en-US" sz="1200" b="0" i="0" u="none" strike="noStrike" kern="1200" dirty="0">
                <a:solidFill>
                  <a:schemeClr val="tx1"/>
                </a:solidFill>
                <a:effectLst/>
                <a:latin typeface="+mn-lt"/>
                <a:ea typeface="+mn-ea"/>
                <a:cs typeface="+mn-cs"/>
              </a:rPr>
              <a:t>The detected bugs have diverse impacts such as  lost, unexpected, duplicated key-value pairs; unexpected operation failure; and inconsistent structure.</a:t>
            </a:r>
            <a:endParaRPr lang="en-US" b="0" dirty="0">
              <a:effectLst/>
            </a:endParaRPr>
          </a:p>
          <a:p>
            <a:pPr rtl="0"/>
            <a:r>
              <a:rPr lang="en-US" sz="1200" b="0" i="0" u="none" strike="noStrike" kern="1200" dirty="0">
                <a:solidFill>
                  <a:schemeClr val="tx1"/>
                </a:solidFill>
                <a:effectLst/>
                <a:latin typeface="+mn-lt"/>
                <a:ea typeface="+mn-ea"/>
                <a:cs typeface="+mn-cs"/>
              </a:rPr>
              <a:t>And there are different strategies for fixing those bugs.</a:t>
            </a:r>
            <a:endParaRPr lang="en-US" b="0" dirty="0">
              <a:effectLst/>
            </a:endParaRPr>
          </a:p>
          <a:p>
            <a:pPr rtl="0"/>
            <a:r>
              <a:rPr lang="en-US" sz="1200" b="0" i="0" u="none" strike="noStrike" kern="1200" dirty="0">
                <a:solidFill>
                  <a:schemeClr val="tx1"/>
                </a:solidFill>
                <a:effectLst/>
                <a:latin typeface="+mn-lt"/>
                <a:ea typeface="+mn-ea"/>
                <a:cs typeface="+mn-cs"/>
              </a:rPr>
              <a:t>Here I need to empathize that all those bug fixes are complicated and require a deep understanding of the applications.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20</a:t>
            </a:fld>
            <a:endParaRPr lang="en-US"/>
          </a:p>
        </p:txBody>
      </p:sp>
    </p:spTree>
    <p:extLst>
      <p:ext uri="{BB962C8B-B14F-4D97-AF65-F5344CB8AC3E}">
        <p14:creationId xmlns:p14="http://schemas.microsoft.com/office/powerpoint/2010/main" val="102884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I’d like to show one new bug from the PMDK memory allocator, detected by Witcher.</a:t>
            </a:r>
            <a:endParaRPr lang="en-US" b="0" dirty="0">
              <a:effectLst/>
            </a:endParaRPr>
          </a:p>
          <a:p>
            <a:pPr rtl="0"/>
            <a:r>
              <a:rPr lang="en-US" sz="1200" b="0" i="0" u="none" strike="noStrike" kern="1200" dirty="0">
                <a:solidFill>
                  <a:schemeClr val="tx1"/>
                </a:solidFill>
                <a:effectLst/>
                <a:latin typeface="+mn-lt"/>
                <a:ea typeface="+mn-ea"/>
                <a:cs typeface="+mn-cs"/>
              </a:rPr>
              <a:t>This code snippet is from PMDK memory block management. </a:t>
            </a:r>
            <a:endParaRPr lang="en-US" b="0" dirty="0">
              <a:effectLst/>
            </a:endParaRPr>
          </a:p>
          <a:p>
            <a:pPr rtl="0"/>
            <a:r>
              <a:rPr lang="en-US" sz="1200" b="0" i="0" u="none" strike="noStrike" kern="1200" dirty="0">
                <a:solidFill>
                  <a:schemeClr val="tx1"/>
                </a:solidFill>
                <a:effectLst/>
                <a:latin typeface="+mn-lt"/>
                <a:ea typeface="+mn-ea"/>
                <a:cs typeface="+mn-cs"/>
              </a:rPr>
              <a:t>In this code snippet, it changes the old header first and then writes a new header.</a:t>
            </a:r>
            <a:endParaRPr lang="en-US" b="0" dirty="0">
              <a:effectLst/>
            </a:endParaRPr>
          </a:p>
          <a:p>
            <a:pPr rtl="0"/>
            <a:r>
              <a:rPr lang="en-US" sz="1200" b="0" i="0" u="none" strike="noStrike" kern="1200" dirty="0">
                <a:solidFill>
                  <a:schemeClr val="tx1"/>
                </a:solidFill>
                <a:effectLst/>
                <a:latin typeface="+mn-lt"/>
                <a:ea typeface="+mn-ea"/>
                <a:cs typeface="+mn-cs"/>
              </a:rPr>
              <a:t>However, the Failure atomicity algorithm of PMDK requires that the new header should be initialized before the old header is changed.</a:t>
            </a:r>
            <a:endParaRPr lang="en-US" b="0" dirty="0">
              <a:effectLst/>
            </a:endParaRPr>
          </a:p>
          <a:p>
            <a:pPr rtl="0"/>
            <a:r>
              <a:rPr lang="en-US" sz="1200" b="0" i="0" u="none" strike="noStrike" kern="1200" dirty="0">
                <a:solidFill>
                  <a:schemeClr val="tx1"/>
                </a:solidFill>
                <a:effectLst/>
                <a:latin typeface="+mn-lt"/>
                <a:ea typeface="+mn-ea"/>
                <a:cs typeface="+mn-cs"/>
              </a:rPr>
              <a:t>A crash in between changing the old header and writing a new header breaks the invariants on the header array.</a:t>
            </a:r>
            <a:endParaRPr lang="en-US" b="0" dirty="0">
              <a:effectLst/>
            </a:endParaRPr>
          </a:p>
          <a:p>
            <a:pPr rtl="0"/>
            <a:r>
              <a:rPr lang="en-US" sz="1200" b="0" i="0" u="none" strike="noStrike" kern="1200" dirty="0">
                <a:solidFill>
                  <a:schemeClr val="tx1"/>
                </a:solidFill>
                <a:effectLst/>
                <a:latin typeface="+mn-lt"/>
                <a:ea typeface="+mn-ea"/>
                <a:cs typeface="+mn-cs"/>
              </a:rPr>
              <a:t>To fix the bug, we need to flip the order of those two function calls.</a:t>
            </a:r>
            <a:endParaRPr lang="en-US" b="0" dirty="0">
              <a:effectLst/>
            </a:endParaRPr>
          </a:p>
          <a:p>
            <a:pPr rtl="0"/>
            <a:r>
              <a:rPr lang="en-US" sz="1200" b="0" i="0" u="none" strike="noStrike" kern="1200" dirty="0">
                <a:solidFill>
                  <a:schemeClr val="tx1"/>
                </a:solidFill>
                <a:effectLst/>
                <a:latin typeface="+mn-lt"/>
                <a:ea typeface="+mn-ea"/>
                <a:cs typeface="+mn-cs"/>
              </a:rPr>
              <a:t>Detecting this bug requires application-specific knowledge. Witcher is able to detect this bug by using Likely-correctness condition inference Output equivalence checking.</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21</a:t>
            </a:fld>
            <a:endParaRPr lang="en-US"/>
          </a:p>
        </p:txBody>
      </p:sp>
    </p:spTree>
    <p:extLst>
      <p:ext uri="{BB962C8B-B14F-4D97-AF65-F5344CB8AC3E}">
        <p14:creationId xmlns:p14="http://schemas.microsoft.com/office/powerpoint/2010/main" val="389092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evaluated how effectively Witcher can prune the testing space, and thus improves scalability.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First, we compare the number of tested crash states between our detector and the exhaustive searching approach </a:t>
            </a:r>
            <a:r>
              <a:rPr lang="en-US" sz="1200" b="0" i="0" u="none" strike="noStrike" kern="1200" dirty="0" err="1">
                <a:solidFill>
                  <a:schemeClr val="tx1"/>
                </a:solidFill>
                <a:effectLst/>
                <a:latin typeface="+mn-lt"/>
                <a:ea typeface="+mn-ea"/>
                <a:cs typeface="+mn-cs"/>
              </a:rPr>
              <a:t>Yat</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We use the same trace with 2000 random operations.</a:t>
            </a:r>
            <a:endParaRPr lang="en-US" b="0" dirty="0">
              <a:effectLst/>
            </a:endParaRPr>
          </a:p>
          <a:p>
            <a:pPr rtl="0"/>
            <a:r>
              <a:rPr lang="en-US" sz="1200" b="0" i="0" u="none" strike="noStrike" kern="1200" dirty="0">
                <a:solidFill>
                  <a:schemeClr val="tx1"/>
                </a:solidFill>
                <a:effectLst/>
                <a:latin typeface="+mn-lt"/>
                <a:ea typeface="+mn-ea"/>
                <a:cs typeface="+mn-cs"/>
              </a:rPr>
              <a:t>As shown in the figure, The test space of </a:t>
            </a:r>
            <a:r>
              <a:rPr lang="en-US" sz="1200" b="0" i="0" u="none" strike="noStrike" kern="1200" dirty="0" err="1">
                <a:solidFill>
                  <a:schemeClr val="tx1"/>
                </a:solidFill>
                <a:effectLst/>
                <a:latin typeface="+mn-lt"/>
                <a:ea typeface="+mn-ea"/>
                <a:cs typeface="+mn-cs"/>
              </a:rPr>
              <a:t>Yat</a:t>
            </a:r>
            <a:r>
              <a:rPr lang="en-US" sz="1200" b="0" i="0" u="none" strike="noStrike" kern="1200" dirty="0">
                <a:solidFill>
                  <a:schemeClr val="tx1"/>
                </a:solidFill>
                <a:effectLst/>
                <a:latin typeface="+mn-lt"/>
                <a:ea typeface="+mn-ea"/>
                <a:cs typeface="+mn-cs"/>
              </a:rPr>
              <a:t> is several orders larger than our tool. We only test when there is a correctness condition violation, significantly reducing the number of test cases (yet detecting many bugs).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Second, we also compare our tool against random searching with 100M possible crash states. </a:t>
            </a:r>
            <a:endParaRPr lang="en-US" b="0" dirty="0">
              <a:effectLst/>
            </a:endParaRPr>
          </a:p>
          <a:p>
            <a:pPr rtl="0"/>
            <a:r>
              <a:rPr lang="en-US" sz="1200" b="0" i="0" u="none" strike="noStrike" kern="1200" dirty="0">
                <a:solidFill>
                  <a:schemeClr val="tx1"/>
                </a:solidFill>
                <a:effectLst/>
                <a:latin typeface="+mn-lt"/>
                <a:ea typeface="+mn-ea"/>
                <a:cs typeface="+mn-cs"/>
              </a:rPr>
              <a:t>Testing each 100M crash states costs around 1 week.</a:t>
            </a:r>
            <a:endParaRPr lang="en-US" b="0" dirty="0">
              <a:effectLst/>
            </a:endParaRPr>
          </a:p>
          <a:p>
            <a:pPr rtl="0"/>
            <a:r>
              <a:rPr lang="en-US" sz="1200" b="0" i="0" u="none" strike="noStrike" kern="1200" dirty="0">
                <a:solidFill>
                  <a:schemeClr val="tx1"/>
                </a:solidFill>
                <a:effectLst/>
                <a:latin typeface="+mn-lt"/>
                <a:ea typeface="+mn-ea"/>
                <a:cs typeface="+mn-cs"/>
              </a:rPr>
              <a:t>The results show that the random 100M case can only detect one or two of the bugs that Witcher detected, which shows that random searching does not work, and our approach effectively detects many bugs.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22</a:t>
            </a:fld>
            <a:endParaRPr lang="en-US"/>
          </a:p>
        </p:txBody>
      </p:sp>
    </p:spTree>
    <p:extLst>
      <p:ext uri="{BB962C8B-B14F-4D97-AF65-F5344CB8AC3E}">
        <p14:creationId xmlns:p14="http://schemas.microsoft.com/office/powerpoint/2010/main" val="250610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the end we will make the conclusion.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23</a:t>
            </a:fld>
            <a:endParaRPr lang="en-US"/>
          </a:p>
        </p:txBody>
      </p:sp>
    </p:spTree>
    <p:extLst>
      <p:ext uri="{BB962C8B-B14F-4D97-AF65-F5344CB8AC3E}">
        <p14:creationId xmlns:p14="http://schemas.microsoft.com/office/powerpoint/2010/main" val="1369786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conclusion </a:t>
            </a:r>
            <a:endParaRPr lang="en-US" b="0" dirty="0">
              <a:effectLst/>
            </a:endParaRPr>
          </a:p>
          <a:p>
            <a:pPr rtl="0"/>
            <a:r>
              <a:rPr lang="en-US" sz="1200" b="0" i="0" u="none" strike="noStrike" kern="1200" dirty="0">
                <a:solidFill>
                  <a:schemeClr val="tx1"/>
                </a:solidFill>
                <a:effectLst/>
                <a:latin typeface="+mn-lt"/>
                <a:ea typeface="+mn-ea"/>
                <a:cs typeface="+mn-cs"/>
              </a:rPr>
              <a:t>Developing a correct NVM-backed crash consistent program is hard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proposed tool, Witcher,</a:t>
            </a:r>
            <a:endParaRPr lang="en-US" b="0" dirty="0">
              <a:effectLst/>
            </a:endParaRPr>
          </a:p>
          <a:p>
            <a:pPr rtl="0"/>
            <a:r>
              <a:rPr lang="en-US" sz="1200" b="0" i="0" u="none" strike="noStrike" kern="1200" dirty="0">
                <a:solidFill>
                  <a:schemeClr val="tx1"/>
                </a:solidFill>
                <a:effectLst/>
                <a:latin typeface="+mn-lt"/>
                <a:ea typeface="+mn-ea"/>
                <a:cs typeface="+mn-cs"/>
              </a:rPr>
              <a:t>Infers Likely-Correctness Conditions to prune test space </a:t>
            </a:r>
            <a:endParaRPr lang="en-US" b="0" dirty="0">
              <a:effectLst/>
            </a:endParaRPr>
          </a:p>
          <a:p>
            <a:pPr rtl="0"/>
            <a:r>
              <a:rPr lang="en-US" sz="1200" b="0" i="0" u="none" strike="noStrike" kern="1200" dirty="0">
                <a:solidFill>
                  <a:schemeClr val="tx1"/>
                </a:solidFill>
                <a:effectLst/>
                <a:latin typeface="+mn-lt"/>
                <a:ea typeface="+mn-ea"/>
                <a:cs typeface="+mn-cs"/>
              </a:rPr>
              <a:t>Performs Output Equivalence Checking to test inconsistencies automatically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evaluation, Witcher detected 205 (149 new) correctness/performance bugs in NVM-backed key-value stores and PMDK library.</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Witcher can effectively detect NVM bugs without a user-provided checker without a test space explosion </a:t>
            </a:r>
            <a:r>
              <a:rPr lang="en-US" sz="1200" b="0" i="0" u="none" strike="noStrike" kern="1200">
                <a:solidFill>
                  <a:schemeClr val="tx1"/>
                </a:solidFill>
                <a:effectLst/>
                <a:latin typeface="+mn-lt"/>
                <a:ea typeface="+mn-ea"/>
                <a:cs typeface="+mn-cs"/>
              </a:rPr>
              <a:t>problem.</a:t>
            </a: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24</a:t>
            </a:fld>
            <a:endParaRPr lang="en-US"/>
          </a:p>
        </p:txBody>
      </p:sp>
    </p:spTree>
    <p:extLst>
      <p:ext uri="{BB962C8B-B14F-4D97-AF65-F5344CB8AC3E}">
        <p14:creationId xmlns:p14="http://schemas.microsoft.com/office/powerpoint/2010/main" val="3678348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slide shows the outline of this presentation. We will present the background and the motivation first. Then we will present the design of the Wither. After that we will present the evaluation of Wither. At last we will make the conclusion.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3</a:t>
            </a:fld>
            <a:endParaRPr lang="en-US"/>
          </a:p>
        </p:txBody>
      </p:sp>
    </p:spTree>
    <p:extLst>
      <p:ext uri="{BB962C8B-B14F-4D97-AF65-F5344CB8AC3E}">
        <p14:creationId xmlns:p14="http://schemas.microsoft.com/office/powerpoint/2010/main" val="4291840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NVM has been considered to revolutionize the storage stack by providing the following properties: persistent, byte-addressable, low access latency and high capacity.</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However NVM programming is hard because you must guarantee the integrity of your data even under power failure. Formally, a crash consistent application can recover a consistent state from persistent memory (NVM) in the event of a crash like a power failure.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 the current architecture, a cache is volatile. Volatile cache states may be lost upon a crash. So, controlling the durability and the ordering for </a:t>
            </a:r>
            <a:r>
              <a:rPr lang="en-US" sz="1200" b="0" i="0" u="none" strike="noStrike" kern="1200" dirty="0" err="1">
                <a:solidFill>
                  <a:schemeClr val="tx1"/>
                </a:solidFill>
                <a:effectLst/>
                <a:latin typeface="+mn-lt"/>
                <a:ea typeface="+mn-ea"/>
                <a:cs typeface="+mn-cs"/>
              </a:rPr>
              <a:t>cachelines</a:t>
            </a:r>
            <a:r>
              <a:rPr lang="en-US" sz="1200" b="0" i="0" u="none" strike="noStrike" kern="1200" dirty="0">
                <a:solidFill>
                  <a:schemeClr val="tx1"/>
                </a:solidFill>
                <a:effectLst/>
                <a:latin typeface="+mn-lt"/>
                <a:ea typeface="+mn-ea"/>
                <a:cs typeface="+mn-cs"/>
              </a:rPr>
              <a:t> is the core in the NVM programming.</a:t>
            </a:r>
            <a:endParaRPr lang="en-US" b="0" dirty="0">
              <a:effectLst/>
            </a:endParaRPr>
          </a:p>
          <a:p>
            <a:br>
              <a:rPr lang="en-US" dirty="0"/>
            </a:b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4</a:t>
            </a:fld>
            <a:endParaRPr lang="en-US"/>
          </a:p>
        </p:txBody>
      </p:sp>
    </p:spTree>
    <p:extLst>
      <p:ext uri="{BB962C8B-B14F-4D97-AF65-F5344CB8AC3E}">
        <p14:creationId xmlns:p14="http://schemas.microsoft.com/office/powerpoint/2010/main" val="3241729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support NVM programming, Intel provides two primitives for controlling </a:t>
            </a:r>
            <a:r>
              <a:rPr lang="en-US" sz="1200" b="0" i="0" u="none" strike="noStrike" kern="1200" dirty="0" err="1">
                <a:solidFill>
                  <a:schemeClr val="tx1"/>
                </a:solidFill>
                <a:effectLst/>
                <a:latin typeface="+mn-lt"/>
                <a:ea typeface="+mn-ea"/>
                <a:cs typeface="+mn-cs"/>
              </a:rPr>
              <a:t>cacheline</a:t>
            </a:r>
            <a:r>
              <a:rPr lang="en-US" sz="1200" b="0" i="0" u="none" strike="noStrike" kern="1200" dirty="0">
                <a:solidFill>
                  <a:schemeClr val="tx1"/>
                </a:solidFill>
                <a:effectLst/>
                <a:latin typeface="+mn-lt"/>
                <a:ea typeface="+mn-ea"/>
                <a:cs typeface="+mn-cs"/>
              </a:rPr>
              <a:t> eviction. Once a data is evicted from the cache, it becomes persistent.</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first primitive is flush, it writes back a </a:t>
            </a:r>
            <a:r>
              <a:rPr lang="en-US" sz="1200" b="0" i="0" u="none" strike="noStrike" kern="1200" dirty="0" err="1">
                <a:solidFill>
                  <a:schemeClr val="tx1"/>
                </a:solidFill>
                <a:effectLst/>
                <a:latin typeface="+mn-lt"/>
                <a:ea typeface="+mn-ea"/>
                <a:cs typeface="+mn-cs"/>
              </a:rPr>
              <a:t>cacheline</a:t>
            </a:r>
            <a:r>
              <a:rPr lang="en-US" sz="1200" b="0" i="0" u="none" strike="noStrike" kern="1200" dirty="0">
                <a:solidFill>
                  <a:schemeClr val="tx1"/>
                </a:solidFill>
                <a:effectLst/>
                <a:latin typeface="+mn-lt"/>
                <a:ea typeface="+mn-ea"/>
                <a:cs typeface="+mn-cs"/>
              </a:rPr>
              <a:t> from cache to memory.</a:t>
            </a:r>
            <a:endParaRPr lang="en-US" b="0" dirty="0">
              <a:effectLst/>
            </a:endParaRPr>
          </a:p>
          <a:p>
            <a:pPr rtl="0"/>
            <a:r>
              <a:rPr lang="en-US" sz="1200" b="0" i="0" u="none" strike="noStrike" kern="1200" dirty="0">
                <a:solidFill>
                  <a:schemeClr val="tx1"/>
                </a:solidFill>
                <a:effectLst/>
                <a:latin typeface="+mn-lt"/>
                <a:ea typeface="+mn-ea"/>
                <a:cs typeface="+mn-cs"/>
              </a:rPr>
              <a:t>The second primitive is fence, it provides ordering guarantee between flushes.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Let’s have an example here. After the first line is executed, “X=1” reaches the cache. Then a flush is executed, it issues a write back from the cache. But after executing the flush, “X=1” is not guaranteed to reach the memory. Only the following fence is finished, then “X=1” reaches the memory and becomes persistent. Then “Y=1” has the same flow.</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So, by using these two primitives, NVM programs eventually control "durability of updates" and "ordering of durability" without unnecessary persistence overhead.</a:t>
            </a:r>
            <a:endParaRPr lang="en-US" b="0" dirty="0">
              <a:effectLst/>
            </a:endParaRPr>
          </a:p>
          <a:p>
            <a:br>
              <a:rPr lang="en-US" dirty="0"/>
            </a:br>
            <a:endParaRPr lang="en-US" sz="1200" dirty="0">
              <a:sym typeface="Wingdings" pitchFamily="2" charset="2"/>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5</a:t>
            </a:fld>
            <a:endParaRPr lang="en-US"/>
          </a:p>
        </p:txBody>
      </p:sp>
    </p:spTree>
    <p:extLst>
      <p:ext uri="{BB962C8B-B14F-4D97-AF65-F5344CB8AC3E}">
        <p14:creationId xmlns:p14="http://schemas.microsoft.com/office/powerpoint/2010/main" val="413363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did an NVM bug survey on open source NVM software. </a:t>
            </a:r>
            <a:endParaRPr lang="en-US" b="0" dirty="0">
              <a:effectLst/>
            </a:endParaRPr>
          </a:p>
          <a:p>
            <a:pPr rtl="0"/>
            <a:r>
              <a:rPr lang="en-US" sz="1200" b="0" i="0" u="none" strike="noStrike" kern="1200" dirty="0">
                <a:solidFill>
                  <a:schemeClr val="tx1"/>
                </a:solidFill>
                <a:effectLst/>
                <a:latin typeface="+mn-lt"/>
                <a:ea typeface="+mn-ea"/>
                <a:cs typeface="+mn-cs"/>
              </a:rPr>
              <a:t>There are different persistence bugs:</a:t>
            </a:r>
            <a:endParaRPr lang="en-US" b="0" dirty="0">
              <a:effectLst/>
            </a:endParaRPr>
          </a:p>
          <a:p>
            <a:pPr rtl="0"/>
            <a:r>
              <a:rPr lang="en-US" sz="1200" b="0" i="0" u="none" strike="noStrike" kern="1200" dirty="0">
                <a:solidFill>
                  <a:schemeClr val="tx1"/>
                </a:solidFill>
                <a:effectLst/>
                <a:latin typeface="+mn-lt"/>
                <a:ea typeface="+mn-ea"/>
                <a:cs typeface="+mn-cs"/>
              </a:rPr>
              <a:t>Persistence Ordering Bug: Fail to enforce that A must be persisted before B Persistence </a:t>
            </a:r>
            <a:endParaRPr lang="en-US" b="0" dirty="0">
              <a:effectLst/>
            </a:endParaRPr>
          </a:p>
          <a:p>
            <a:pPr rtl="0"/>
            <a:r>
              <a:rPr lang="en-US" sz="1200" b="0" i="0" u="none" strike="noStrike" kern="1200" dirty="0">
                <a:solidFill>
                  <a:schemeClr val="tx1"/>
                </a:solidFill>
                <a:effectLst/>
                <a:latin typeface="+mn-lt"/>
                <a:ea typeface="+mn-ea"/>
                <a:cs typeface="+mn-cs"/>
              </a:rPr>
              <a:t>Atomicity Bug : Fail to enforce that A and B must be persisted together </a:t>
            </a:r>
            <a:endParaRPr lang="en-US" b="0" dirty="0">
              <a:effectLst/>
            </a:endParaRPr>
          </a:p>
          <a:p>
            <a:pPr rtl="0"/>
            <a:r>
              <a:rPr lang="en-US" sz="1200" b="0" i="0" u="none" strike="noStrike" kern="1200" dirty="0">
                <a:solidFill>
                  <a:schemeClr val="tx1"/>
                </a:solidFill>
                <a:effectLst/>
                <a:latin typeface="+mn-lt"/>
                <a:ea typeface="+mn-ea"/>
                <a:cs typeface="+mn-cs"/>
              </a:rPr>
              <a:t>Persistence Performance Bug: such as extra flush/fence.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Among the three bug types, let's dive into the details of the persistence ordering bug and persistence atomicity bug.</a:t>
            </a:r>
            <a:endParaRPr lang="en-US" b="0" dirty="0">
              <a:effectLst/>
            </a:endParaRPr>
          </a:p>
          <a:p>
            <a:br>
              <a:rPr lang="en-US" dirty="0"/>
            </a:b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6</a:t>
            </a:fld>
            <a:endParaRPr lang="en-US"/>
          </a:p>
        </p:txBody>
      </p:sp>
    </p:spTree>
    <p:extLst>
      <p:ext uri="{BB962C8B-B14F-4D97-AF65-F5344CB8AC3E}">
        <p14:creationId xmlns:p14="http://schemas.microsoft.com/office/powerpoint/2010/main" val="1344582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persistence ordering bug, which is caused by incorrect persistence order.</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 will use a real bug example to illustrate it. The bug comes from a persistent hash table called </a:t>
            </a:r>
            <a:r>
              <a:rPr lang="en-US" sz="1200" b="0" i="0" u="none" strike="noStrike" kern="1200" dirty="0" err="1">
                <a:solidFill>
                  <a:schemeClr val="tx1"/>
                </a:solidFill>
                <a:effectLst/>
                <a:latin typeface="+mn-lt"/>
                <a:ea typeface="+mn-ea"/>
                <a:cs typeface="+mn-cs"/>
              </a:rPr>
              <a:t>LevelHash</a:t>
            </a:r>
            <a:r>
              <a:rPr lang="en-US" sz="1200" b="0" i="0" u="none" strike="noStrike" kern="1200" dirty="0">
                <a:solidFill>
                  <a:schemeClr val="tx1"/>
                </a:solidFill>
                <a:effectLst/>
                <a:latin typeface="+mn-lt"/>
                <a:ea typeface="+mn-ea"/>
                <a:cs typeface="+mn-cs"/>
              </a:rPr>
              <a:t> from OSDI’18. For each key value pair it has a valid flag called token.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If you look at the insert code. It writes key, value and token then calls flush and fence. It looks correct: it persists all the writes in the same order as the writes happened. However it may incur a problem. Let’s have an example here.  </a:t>
            </a:r>
            <a:endParaRPr lang="en-US" b="0" dirty="0">
              <a:effectLst/>
            </a:endParaRPr>
          </a:p>
          <a:p>
            <a:pPr rtl="0"/>
            <a:r>
              <a:rPr lang="en-US" sz="1200" b="0" i="0" u="none" strike="noStrike" kern="1200" dirty="0">
                <a:solidFill>
                  <a:schemeClr val="tx1"/>
                </a:solidFill>
                <a:effectLst/>
                <a:latin typeface="+mn-lt"/>
                <a:ea typeface="+mn-ea"/>
                <a:cs typeface="+mn-cs"/>
              </a:rPr>
              <a:t>After executing the three writes, it is possible that the token is evicted from the cache. If there is a crash happening then, after recovery, only the token is persistent, but the key and value are not.</a:t>
            </a:r>
            <a:endParaRPr lang="en-US" b="0" dirty="0">
              <a:effectLst/>
            </a:endParaRPr>
          </a:p>
          <a:p>
            <a:pPr rtl="0"/>
            <a:r>
              <a:rPr lang="en-US" sz="1200" b="0" i="0" u="none" strike="noStrike" kern="1200" dirty="0">
                <a:solidFill>
                  <a:schemeClr val="tx1"/>
                </a:solidFill>
                <a:effectLst/>
                <a:latin typeface="+mn-lt"/>
                <a:ea typeface="+mn-ea"/>
                <a:cs typeface="+mn-cs"/>
              </a:rPr>
              <a:t>If you look at the read code, for a reading, it checks the token to be valid first and then compares the key and returns the value, so that users may read garbage values. Because the token is persisted but the key and value are not.</a:t>
            </a:r>
            <a:endParaRPr lang="en-US" b="0" dirty="0">
              <a:effectLst/>
            </a:endParaRPr>
          </a:p>
          <a:p>
            <a:pPr rtl="0"/>
            <a:r>
              <a:rPr lang="en-US" sz="1200" b="0" i="0" u="none" strike="noStrike" kern="1200" dirty="0">
                <a:solidFill>
                  <a:schemeClr val="tx1"/>
                </a:solidFill>
                <a:effectLst/>
                <a:latin typeface="+mn-lt"/>
                <a:ea typeface="+mn-ea"/>
                <a:cs typeface="+mn-cs"/>
              </a:rPr>
              <a:t>The root cause of this bug is the incorrect persistent order. </a:t>
            </a:r>
            <a:endParaRPr lang="en-US" b="0" dirty="0">
              <a:effectLst/>
            </a:endParaRPr>
          </a:p>
          <a:p>
            <a:pPr rtl="0"/>
            <a:r>
              <a:rPr lang="en-US" sz="1200" b="0" i="0" u="none" strike="noStrike" kern="1200" dirty="0">
                <a:solidFill>
                  <a:schemeClr val="tx1"/>
                </a:solidFill>
                <a:effectLst/>
                <a:latin typeface="+mn-lt"/>
                <a:ea typeface="+mn-ea"/>
                <a:cs typeface="+mn-cs"/>
              </a:rPr>
              <a:t>The right figure shows the fix. It first writes key/</a:t>
            </a:r>
            <a:r>
              <a:rPr lang="en-US" sz="1200" b="0" i="0" u="none" strike="noStrike" kern="1200" dirty="0" err="1">
                <a:solidFill>
                  <a:schemeClr val="tx1"/>
                </a:solidFill>
                <a:effectLst/>
                <a:latin typeface="+mn-lt"/>
                <a:ea typeface="+mn-ea"/>
                <a:cs typeface="+mn-cs"/>
              </a:rPr>
              <a:t>val</a:t>
            </a:r>
            <a:r>
              <a:rPr lang="en-US" sz="1200" b="0" i="0" u="none" strike="noStrike" kern="1200" dirty="0">
                <a:solidFill>
                  <a:schemeClr val="tx1"/>
                </a:solidFill>
                <a:effectLst/>
                <a:latin typeface="+mn-lt"/>
                <a:ea typeface="+mn-ea"/>
                <a:cs typeface="+mn-cs"/>
              </a:rPr>
              <a:t>, then persists key/val. After that, it writes token and then persists the token.</a:t>
            </a:r>
            <a:endParaRPr lang="en-US" b="0" dirty="0">
              <a:effectLst/>
            </a:endParaRPr>
          </a:p>
          <a:p>
            <a:pPr rtl="0"/>
            <a:r>
              <a:rPr lang="en-US" sz="1200" b="0" i="0" u="none" strike="noStrike" kern="1200" dirty="0">
                <a:solidFill>
                  <a:schemeClr val="tx1"/>
                </a:solidFill>
                <a:effectLst/>
                <a:latin typeface="+mn-lt"/>
                <a:ea typeface="+mn-ea"/>
                <a:cs typeface="+mn-cs"/>
              </a:rPr>
              <a:t>In this way, when token is persisted, the key-value must also be persisted. </a:t>
            </a:r>
            <a:endParaRPr lang="en-US" b="0" dirty="0">
              <a:effectLst/>
            </a:endParaRPr>
          </a:p>
          <a:p>
            <a:pPr rtl="0"/>
            <a:r>
              <a:rPr lang="en-US" sz="1200" b="0" i="0" u="none" strike="noStrike" kern="1200" dirty="0">
                <a:solidFill>
                  <a:schemeClr val="tx1"/>
                </a:solidFill>
                <a:effectLst/>
                <a:latin typeface="+mn-lt"/>
                <a:ea typeface="+mn-ea"/>
                <a:cs typeface="+mn-cs"/>
              </a:rPr>
              <a:t>Here I need to emphasize that it requires application-specific knowledge to detect such bugs.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252D385-4140-F645-8C54-6EAA3E5F2F33}" type="slidenum">
              <a:rPr lang="en-US" smtClean="0"/>
              <a:t>7</a:t>
            </a:fld>
            <a:endParaRPr lang="en-US"/>
          </a:p>
        </p:txBody>
      </p:sp>
    </p:spTree>
    <p:extLst>
      <p:ext uri="{BB962C8B-B14F-4D97-AF65-F5344CB8AC3E}">
        <p14:creationId xmlns:p14="http://schemas.microsoft.com/office/powerpoint/2010/main" val="2856692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persistence atomicity bug, which is incurred by incorrect persistence </a:t>
            </a:r>
            <a:r>
              <a:rPr lang="en-US" sz="1200" b="0" i="0" u="none" strike="noStrike" kern="1200" dirty="0" err="1">
                <a:solidFill>
                  <a:schemeClr val="tx1"/>
                </a:solidFill>
                <a:effectLst/>
                <a:latin typeface="+mn-lt"/>
                <a:ea typeface="+mn-ea"/>
                <a:cs typeface="+mn-cs"/>
              </a:rPr>
              <a:t>atomicy</a:t>
            </a:r>
            <a:r>
              <a:rPr lang="en-US" sz="1200" b="0" i="0" u="none" strike="noStrike" kern="1200" dirty="0">
                <a:solidFill>
                  <a:schemeClr val="tx1"/>
                </a:solidFill>
                <a:effectLst/>
                <a:latin typeface="+mn-lt"/>
                <a:ea typeface="+mn-ea"/>
                <a:cs typeface="+mn-cs"/>
              </a:rPr>
              <a:t> among multiple updates.</a:t>
            </a:r>
            <a:endParaRPr lang="en-US" b="0" dirty="0">
              <a:effectLst/>
            </a:endParaRPr>
          </a:p>
          <a:p>
            <a:pPr rtl="0"/>
            <a:r>
              <a:rPr lang="en-US" sz="1200" b="0" i="0" u="none" strike="noStrike" kern="1200" dirty="0">
                <a:solidFill>
                  <a:schemeClr val="tx1"/>
                </a:solidFill>
                <a:effectLst/>
                <a:latin typeface="+mn-lt"/>
                <a:ea typeface="+mn-ea"/>
                <a:cs typeface="+mn-cs"/>
              </a:rPr>
              <a:t>Let’s use the </a:t>
            </a:r>
            <a:r>
              <a:rPr lang="en-US" sz="1200" b="0" i="0" u="none" strike="noStrike" kern="1200" dirty="0" err="1">
                <a:solidFill>
                  <a:schemeClr val="tx1"/>
                </a:solidFill>
                <a:effectLst/>
                <a:latin typeface="+mn-lt"/>
                <a:ea typeface="+mn-ea"/>
                <a:cs typeface="+mn-cs"/>
              </a:rPr>
              <a:t>LevelHash</a:t>
            </a:r>
            <a:r>
              <a:rPr lang="en-US" sz="1200" b="0" i="0" u="none" strike="noStrike" kern="1200" dirty="0">
                <a:solidFill>
                  <a:schemeClr val="tx1"/>
                </a:solidFill>
                <a:effectLst/>
                <a:latin typeface="+mn-lt"/>
                <a:ea typeface="+mn-ea"/>
                <a:cs typeface="+mn-cs"/>
              </a:rPr>
              <a:t> example again. </a:t>
            </a:r>
            <a:endParaRPr lang="en-US" b="0" dirty="0">
              <a:effectLst/>
            </a:endParaRPr>
          </a:p>
          <a:p>
            <a:pPr rtl="0"/>
            <a:r>
              <a:rPr lang="en-US" sz="1200" b="0" i="0" u="none" strike="noStrike" kern="1200" dirty="0">
                <a:solidFill>
                  <a:schemeClr val="tx1"/>
                </a:solidFill>
                <a:effectLst/>
                <a:latin typeface="+mn-lt"/>
                <a:ea typeface="+mn-ea"/>
                <a:cs typeface="+mn-cs"/>
              </a:rPr>
              <a:t>The code snippet is from an update operation. An update operation is to update an existing key with a new value. This code uses out-of-place updates. It writes a new key-value pair and token to a new location first, location y in this example, and then invalidates the old location, token[x] in this example. Then it persists the new key/value, and then persists the tokens. The code will incur a problem and I will give an example.</a:t>
            </a:r>
            <a:endParaRPr lang="en-US" b="0" dirty="0">
              <a:effectLst/>
            </a:endParaRPr>
          </a:p>
          <a:p>
            <a:pPr rtl="0"/>
            <a:r>
              <a:rPr lang="en-US" sz="1200" b="0" i="0" u="none" strike="noStrike" kern="1200" dirty="0">
                <a:solidFill>
                  <a:schemeClr val="tx1"/>
                </a:solidFill>
                <a:effectLst/>
                <a:latin typeface="+mn-lt"/>
                <a:ea typeface="+mn-ea"/>
                <a:cs typeface="+mn-cs"/>
              </a:rPr>
              <a:t>Suppose the old key-value and token are persistent in the NVM at the beginning.</a:t>
            </a:r>
            <a:endParaRPr lang="en-US" b="0" dirty="0">
              <a:effectLst/>
            </a:endParaRPr>
          </a:p>
          <a:p>
            <a:pPr rtl="0"/>
            <a:r>
              <a:rPr lang="en-US" sz="1200" b="0" i="0" u="none" strike="noStrike" kern="1200" dirty="0">
                <a:solidFill>
                  <a:schemeClr val="tx1"/>
                </a:solidFill>
                <a:effectLst/>
                <a:latin typeface="+mn-lt"/>
                <a:ea typeface="+mn-ea"/>
                <a:cs typeface="+mn-cs"/>
              </a:rPr>
              <a:t>After writing the new key value and token, it is possible that all of them get evicted from the cache. If there is a crash happening then, after recovery, the key has both the old and new values.</a:t>
            </a:r>
            <a:endParaRPr lang="en-US" b="0" dirty="0">
              <a:effectLst/>
            </a:endParaRPr>
          </a:p>
          <a:p>
            <a:pPr rtl="0"/>
            <a:r>
              <a:rPr lang="en-US" sz="1200" b="0" i="0" u="none" strike="noStrike" kern="1200" dirty="0">
                <a:solidFill>
                  <a:schemeClr val="tx1"/>
                </a:solidFill>
                <a:effectLst/>
                <a:latin typeface="+mn-lt"/>
                <a:ea typeface="+mn-ea"/>
                <a:cs typeface="+mn-cs"/>
              </a:rPr>
              <a:t>The root cause of this bug is that writing two tokens is not atomic.</a:t>
            </a:r>
            <a:endParaRPr lang="en-US" b="0" dirty="0">
              <a:effectLst/>
            </a:endParaRPr>
          </a:p>
          <a:p>
            <a:pPr rtl="0"/>
            <a:r>
              <a:rPr lang="en-US" sz="1200" b="0" i="0" u="none" strike="noStrike" kern="1200" dirty="0">
                <a:solidFill>
                  <a:schemeClr val="tx1"/>
                </a:solidFill>
                <a:effectLst/>
                <a:latin typeface="+mn-lt"/>
                <a:ea typeface="+mn-ea"/>
                <a:cs typeface="+mn-cs"/>
              </a:rPr>
              <a:t>The right figure shows the fix. It first writes the new key/</a:t>
            </a:r>
            <a:r>
              <a:rPr lang="en-US" sz="1200" b="0" i="0" u="none" strike="noStrike" kern="1200" dirty="0" err="1">
                <a:solidFill>
                  <a:schemeClr val="tx1"/>
                </a:solidFill>
                <a:effectLst/>
                <a:latin typeface="+mn-lt"/>
                <a:ea typeface="+mn-ea"/>
                <a:cs typeface="+mn-cs"/>
              </a:rPr>
              <a:t>val</a:t>
            </a:r>
            <a:r>
              <a:rPr lang="en-US" sz="1200" b="0" i="0" u="none" strike="noStrike" kern="1200" dirty="0">
                <a:solidFill>
                  <a:schemeClr val="tx1"/>
                </a:solidFill>
                <a:effectLst/>
                <a:latin typeface="+mn-lt"/>
                <a:ea typeface="+mn-ea"/>
                <a:cs typeface="+mn-cs"/>
              </a:rPr>
              <a:t>, then persists the new key/val. After that, it updates the 2 tokens in a single 8-byte write, and then persists the tokens.</a:t>
            </a:r>
            <a:endParaRPr lang="en-US" b="0" dirty="0">
              <a:effectLst/>
            </a:endParaRPr>
          </a:p>
          <a:p>
            <a:pPr rtl="0"/>
            <a:r>
              <a:rPr lang="en-US" sz="1200" b="0" i="0" u="none" strike="noStrike" kern="1200" dirty="0">
                <a:solidFill>
                  <a:schemeClr val="tx1"/>
                </a:solidFill>
                <a:effectLst/>
                <a:latin typeface="+mn-lt"/>
                <a:ea typeface="+mn-ea"/>
                <a:cs typeface="+mn-cs"/>
              </a:rPr>
              <a:t>In this way, 2 tokens are updated in an atomic manner. </a:t>
            </a:r>
            <a:endParaRPr lang="en-US" b="0" dirty="0">
              <a:effectLst/>
            </a:endParaRPr>
          </a:p>
          <a:p>
            <a:pPr rtl="0"/>
            <a:r>
              <a:rPr lang="en-US" sz="1200" b="0" i="0" u="none" strike="noStrike" kern="1200" dirty="0">
                <a:solidFill>
                  <a:schemeClr val="tx1"/>
                </a:solidFill>
                <a:effectLst/>
                <a:latin typeface="+mn-lt"/>
                <a:ea typeface="+mn-ea"/>
                <a:cs typeface="+mn-cs"/>
              </a:rPr>
              <a:t>Again, detecting this bug also requires application-specific knowledge.</a:t>
            </a:r>
            <a:endParaRPr lang="en-US" b="0" dirty="0">
              <a:effectLst/>
            </a:endParaRPr>
          </a:p>
          <a:p>
            <a:br>
              <a:rPr lang="en-US" dirty="0"/>
            </a:b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8</a:t>
            </a:fld>
            <a:endParaRPr lang="en-US"/>
          </a:p>
        </p:txBody>
      </p:sp>
    </p:spTree>
    <p:extLst>
      <p:ext uri="{BB962C8B-B14F-4D97-AF65-F5344CB8AC3E}">
        <p14:creationId xmlns:p14="http://schemas.microsoft.com/office/powerpoint/2010/main" val="428066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detect persistence bugs, previous works use either exhaustive searching or user-provided oracles.</a:t>
            </a:r>
          </a:p>
          <a:p>
            <a:pPr rtl="0"/>
            <a:endParaRPr lang="en-US" b="0" dirty="0">
              <a:effectLst/>
            </a:endParaRPr>
          </a:p>
          <a:p>
            <a:pPr rtl="0"/>
            <a:r>
              <a:rPr lang="en-US" sz="1200" b="0" i="0" u="none" strike="noStrike" kern="1200" dirty="0">
                <a:solidFill>
                  <a:schemeClr val="tx1"/>
                </a:solidFill>
                <a:effectLst/>
                <a:latin typeface="+mn-lt"/>
                <a:ea typeface="+mn-ea"/>
                <a:cs typeface="+mn-cs"/>
              </a:rPr>
              <a:t>Exhaustive searching means that it will check all possible crash states. The benefit of using exhaustive searching is no false negative because it searches every possible case. However, It is expensive and not scalable at all. To reveal a bug, it often needs a very long execution. We will show the experiment to prove this in the later slides. In our experiment, we need to spend more than months to explore all the possible cases of 2000 operations.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User-provide oracles require users to provide any kind of guidance to the tools to validate a bug.</a:t>
            </a:r>
            <a:endParaRPr lang="en-US" b="0" dirty="0">
              <a:effectLst/>
            </a:endParaRPr>
          </a:p>
          <a:p>
            <a:pPr rtl="0"/>
            <a:r>
              <a:rPr lang="en-US" sz="1200" b="0" i="0" u="none" strike="noStrike" kern="1200" dirty="0">
                <a:solidFill>
                  <a:schemeClr val="tx1"/>
                </a:solidFill>
                <a:effectLst/>
                <a:latin typeface="+mn-lt"/>
                <a:ea typeface="+mn-ea"/>
                <a:cs typeface="+mn-cs"/>
              </a:rPr>
              <a:t>The benefit is to make the validation process simple, just checking the rule provided by users. </a:t>
            </a:r>
            <a:endParaRPr lang="en-US" b="0" dirty="0">
              <a:effectLst/>
            </a:endParaRPr>
          </a:p>
          <a:p>
            <a:pPr rtl="0"/>
            <a:r>
              <a:rPr lang="en-US" sz="1200" b="0" i="0" u="none" strike="noStrike" kern="1200" dirty="0">
                <a:solidFill>
                  <a:schemeClr val="tx1"/>
                </a:solidFill>
                <a:effectLst/>
                <a:latin typeface="+mn-lt"/>
                <a:ea typeface="+mn-ea"/>
                <a:cs typeface="+mn-cs"/>
              </a:rPr>
              <a:t>However, this solution needs manual efforts which is error-prone, especially for devising application-specific oracles.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This motivates Witcher, which uses neither exhaustive searching nor user-provided oracles.</a:t>
            </a:r>
            <a:endParaRPr lang="en-US" b="0" dirty="0">
              <a:effectLst/>
            </a:endParaRPr>
          </a:p>
          <a:p>
            <a:br>
              <a:rPr lang="en-US" dirty="0"/>
            </a:br>
            <a:endParaRPr lang="en-US" b="0" dirty="0">
              <a:effectLst/>
            </a:endParaRPr>
          </a:p>
        </p:txBody>
      </p:sp>
      <p:sp>
        <p:nvSpPr>
          <p:cNvPr id="4" name="Slide Number Placeholder 3"/>
          <p:cNvSpPr>
            <a:spLocks noGrp="1"/>
          </p:cNvSpPr>
          <p:nvPr>
            <p:ph type="sldNum" sz="quarter" idx="5"/>
          </p:nvPr>
        </p:nvSpPr>
        <p:spPr/>
        <p:txBody>
          <a:bodyPr/>
          <a:lstStyle/>
          <a:p>
            <a:fld id="{C252D385-4140-F645-8C54-6EAA3E5F2F33}" type="slidenum">
              <a:rPr lang="en-US" smtClean="0"/>
              <a:t>9</a:t>
            </a:fld>
            <a:endParaRPr lang="en-US"/>
          </a:p>
        </p:txBody>
      </p:sp>
    </p:spTree>
    <p:extLst>
      <p:ext uri="{BB962C8B-B14F-4D97-AF65-F5344CB8AC3E}">
        <p14:creationId xmlns:p14="http://schemas.microsoft.com/office/powerpoint/2010/main" val="365345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7BB4-E2FF-FC4F-A84A-2B5AE3E0D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B6610C-1D4F-1E43-A766-A6A1699C8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2EEBF4-49CD-9646-8CFE-51939CAB3447}"/>
              </a:ext>
            </a:extLst>
          </p:cNvPr>
          <p:cNvSpPr>
            <a:spLocks noGrp="1"/>
          </p:cNvSpPr>
          <p:nvPr>
            <p:ph type="dt" sz="half" idx="10"/>
          </p:nvPr>
        </p:nvSpPr>
        <p:spPr/>
        <p:txBody>
          <a:bodyPr/>
          <a:lstStyle/>
          <a:p>
            <a:fld id="{3F21857E-83FC-C64C-940F-BFF926D722C6}" type="datetime1">
              <a:rPr lang="en-US" smtClean="0"/>
              <a:t>10/11/21</a:t>
            </a:fld>
            <a:endParaRPr lang="en-US"/>
          </a:p>
        </p:txBody>
      </p:sp>
      <p:sp>
        <p:nvSpPr>
          <p:cNvPr id="5" name="Footer Placeholder 4">
            <a:extLst>
              <a:ext uri="{FF2B5EF4-FFF2-40B4-BE49-F238E27FC236}">
                <a16:creationId xmlns:a16="http://schemas.microsoft.com/office/drawing/2014/main" id="{BA234702-BF71-CA42-8E64-D053C5539D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EECC2-615E-E044-846C-A5EB4F0CBDA4}"/>
              </a:ext>
            </a:extLst>
          </p:cNvPr>
          <p:cNvSpPr>
            <a:spLocks noGrp="1"/>
          </p:cNvSpPr>
          <p:nvPr>
            <p:ph type="sldNum" sz="quarter" idx="12"/>
          </p:nvPr>
        </p:nvSpPr>
        <p:spPr>
          <a:xfrm>
            <a:off x="11125199" y="233362"/>
            <a:ext cx="702733" cy="579438"/>
          </a:xfrm>
        </p:spPr>
        <p:txBody>
          <a:bodyPr/>
          <a:lstStyle>
            <a:lvl1pPr>
              <a:defRPr sz="2800"/>
            </a:lvl1pPr>
          </a:lstStyle>
          <a:p>
            <a:fld id="{9A31AEB5-0D90-3340-AFD9-9850B4457261}" type="slidenum">
              <a:rPr lang="en-US" smtClean="0"/>
              <a:pPr/>
              <a:t>‹#›</a:t>
            </a:fld>
            <a:endParaRPr lang="en-US" dirty="0"/>
          </a:p>
        </p:txBody>
      </p:sp>
    </p:spTree>
    <p:extLst>
      <p:ext uri="{BB962C8B-B14F-4D97-AF65-F5344CB8AC3E}">
        <p14:creationId xmlns:p14="http://schemas.microsoft.com/office/powerpoint/2010/main" val="4109491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3B134-8588-FD47-AB94-3FAC841605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36E55D-1956-C94F-8909-FD889B6C56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590F1-E67F-294C-9B5E-6AA02DEC96F3}"/>
              </a:ext>
            </a:extLst>
          </p:cNvPr>
          <p:cNvSpPr>
            <a:spLocks noGrp="1"/>
          </p:cNvSpPr>
          <p:nvPr>
            <p:ph type="dt" sz="half" idx="10"/>
          </p:nvPr>
        </p:nvSpPr>
        <p:spPr/>
        <p:txBody>
          <a:bodyPr/>
          <a:lstStyle/>
          <a:p>
            <a:fld id="{41AD78D9-D76F-914C-B1C3-7F448D13CBF7}" type="datetime1">
              <a:rPr lang="en-US" smtClean="0"/>
              <a:t>10/11/21</a:t>
            </a:fld>
            <a:endParaRPr lang="en-US"/>
          </a:p>
        </p:txBody>
      </p:sp>
      <p:sp>
        <p:nvSpPr>
          <p:cNvPr id="5" name="Footer Placeholder 4">
            <a:extLst>
              <a:ext uri="{FF2B5EF4-FFF2-40B4-BE49-F238E27FC236}">
                <a16:creationId xmlns:a16="http://schemas.microsoft.com/office/drawing/2014/main" id="{42D7661E-FA35-1E47-B1BF-07E70AC8B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A1D92-89D5-DA4B-9EB1-A0E2AB98DADE}"/>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297891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EA887E-F5AC-D54A-9FEC-D87F584713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7F00A-1B63-BF47-9615-431A1C8222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55746-33F3-9641-9495-842A184CB4BC}"/>
              </a:ext>
            </a:extLst>
          </p:cNvPr>
          <p:cNvSpPr>
            <a:spLocks noGrp="1"/>
          </p:cNvSpPr>
          <p:nvPr>
            <p:ph type="dt" sz="half" idx="10"/>
          </p:nvPr>
        </p:nvSpPr>
        <p:spPr/>
        <p:txBody>
          <a:bodyPr/>
          <a:lstStyle/>
          <a:p>
            <a:fld id="{E6C58E0E-A261-9D49-8D6B-C0819B34D7EF}" type="datetime1">
              <a:rPr lang="en-US" smtClean="0"/>
              <a:t>10/11/21</a:t>
            </a:fld>
            <a:endParaRPr lang="en-US"/>
          </a:p>
        </p:txBody>
      </p:sp>
      <p:sp>
        <p:nvSpPr>
          <p:cNvPr id="5" name="Footer Placeholder 4">
            <a:extLst>
              <a:ext uri="{FF2B5EF4-FFF2-40B4-BE49-F238E27FC236}">
                <a16:creationId xmlns:a16="http://schemas.microsoft.com/office/drawing/2014/main" id="{A10BC003-D89E-DD42-881B-8CB35F18A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ECA93-9811-7142-BEC2-A79F3C6FED01}"/>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479809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4B8B-3A10-BB46-AD6C-1FC974660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886FC2-D37B-F04C-9394-02D07B9E1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4144E-CCFB-954F-BB6B-6F90CD16ACEF}"/>
              </a:ext>
            </a:extLst>
          </p:cNvPr>
          <p:cNvSpPr>
            <a:spLocks noGrp="1"/>
          </p:cNvSpPr>
          <p:nvPr>
            <p:ph type="dt" sz="half" idx="10"/>
          </p:nvPr>
        </p:nvSpPr>
        <p:spPr/>
        <p:txBody>
          <a:bodyPr/>
          <a:lstStyle/>
          <a:p>
            <a:fld id="{7E4614B5-DE6A-9A4C-A0F0-CEF513A5740E}" type="datetime1">
              <a:rPr lang="en-US" smtClean="0"/>
              <a:t>10/11/21</a:t>
            </a:fld>
            <a:endParaRPr lang="en-US"/>
          </a:p>
        </p:txBody>
      </p:sp>
      <p:sp>
        <p:nvSpPr>
          <p:cNvPr id="5" name="Footer Placeholder 4">
            <a:extLst>
              <a:ext uri="{FF2B5EF4-FFF2-40B4-BE49-F238E27FC236}">
                <a16:creationId xmlns:a16="http://schemas.microsoft.com/office/drawing/2014/main" id="{BC852F19-7DC0-A744-BC04-694861EED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965BC9-FFC4-B24C-B3A8-F05D697271ED}"/>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428028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142A-5EF4-8F4C-AD72-26F8E9538D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42A8CE-C944-4D4E-A471-3BD0193111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BEBC01-BC30-054E-8F8D-0ED89EC8BDE0}"/>
              </a:ext>
            </a:extLst>
          </p:cNvPr>
          <p:cNvSpPr>
            <a:spLocks noGrp="1"/>
          </p:cNvSpPr>
          <p:nvPr>
            <p:ph type="dt" sz="half" idx="10"/>
          </p:nvPr>
        </p:nvSpPr>
        <p:spPr/>
        <p:txBody>
          <a:bodyPr/>
          <a:lstStyle/>
          <a:p>
            <a:fld id="{4DC08F98-AC69-E945-93D2-A5A95CF72515}" type="datetime1">
              <a:rPr lang="en-US" smtClean="0"/>
              <a:t>10/11/21</a:t>
            </a:fld>
            <a:endParaRPr lang="en-US"/>
          </a:p>
        </p:txBody>
      </p:sp>
      <p:sp>
        <p:nvSpPr>
          <p:cNvPr id="5" name="Footer Placeholder 4">
            <a:extLst>
              <a:ext uri="{FF2B5EF4-FFF2-40B4-BE49-F238E27FC236}">
                <a16:creationId xmlns:a16="http://schemas.microsoft.com/office/drawing/2014/main" id="{A87C98EE-A3FC-3C49-8E7E-EE82462EE9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2B4A0-00DB-8547-89B1-FE26DA3D0C83}"/>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548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D2EED-41CF-2249-A971-F298C0F560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4D5B85-CEF9-2E46-8A2A-D43F028485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EC8465-5BF5-1E40-BE8C-820C61420C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E9BF22-9C90-7542-AB17-EB67C3D8C128}"/>
              </a:ext>
            </a:extLst>
          </p:cNvPr>
          <p:cNvSpPr>
            <a:spLocks noGrp="1"/>
          </p:cNvSpPr>
          <p:nvPr>
            <p:ph type="dt" sz="half" idx="10"/>
          </p:nvPr>
        </p:nvSpPr>
        <p:spPr/>
        <p:txBody>
          <a:bodyPr/>
          <a:lstStyle/>
          <a:p>
            <a:fld id="{2F8904D8-488B-8A4D-84AC-9D758629DB23}" type="datetime1">
              <a:rPr lang="en-US" smtClean="0"/>
              <a:t>10/11/21</a:t>
            </a:fld>
            <a:endParaRPr lang="en-US"/>
          </a:p>
        </p:txBody>
      </p:sp>
      <p:sp>
        <p:nvSpPr>
          <p:cNvPr id="6" name="Footer Placeholder 5">
            <a:extLst>
              <a:ext uri="{FF2B5EF4-FFF2-40B4-BE49-F238E27FC236}">
                <a16:creationId xmlns:a16="http://schemas.microsoft.com/office/drawing/2014/main" id="{91C76724-1984-5148-B044-826C0F29A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0AF7E5-4045-534D-8D3E-F5253A275F8B}"/>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4119815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5AFDD-2616-9048-8D18-D7A73BD96C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C99AE3-E4BC-9242-92D1-339304E463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288EBD-B6C4-7C49-9766-6357E329B8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15851F-517B-3144-BB1A-B00BB39404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390FB9-E065-C145-B42F-63AED375E6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8C1EDC-52DA-5046-8C9E-EA2CAD2DBDEC}"/>
              </a:ext>
            </a:extLst>
          </p:cNvPr>
          <p:cNvSpPr>
            <a:spLocks noGrp="1"/>
          </p:cNvSpPr>
          <p:nvPr>
            <p:ph type="dt" sz="half" idx="10"/>
          </p:nvPr>
        </p:nvSpPr>
        <p:spPr/>
        <p:txBody>
          <a:bodyPr/>
          <a:lstStyle/>
          <a:p>
            <a:fld id="{177ACEF5-BCC2-6C42-BC1B-3A2FA9C57792}" type="datetime1">
              <a:rPr lang="en-US" smtClean="0"/>
              <a:t>10/11/21</a:t>
            </a:fld>
            <a:endParaRPr lang="en-US"/>
          </a:p>
        </p:txBody>
      </p:sp>
      <p:sp>
        <p:nvSpPr>
          <p:cNvPr id="8" name="Footer Placeholder 7">
            <a:extLst>
              <a:ext uri="{FF2B5EF4-FFF2-40B4-BE49-F238E27FC236}">
                <a16:creationId xmlns:a16="http://schemas.microsoft.com/office/drawing/2014/main" id="{70419B40-1ACF-F048-B8D7-76D2564F33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311A2A-17D1-6941-9696-B57469F5F52A}"/>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3442690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1FA3-4C53-F144-9F0E-C8EF148E87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A038CA-1F93-D243-ABF6-0FEAD584929B}"/>
              </a:ext>
            </a:extLst>
          </p:cNvPr>
          <p:cNvSpPr>
            <a:spLocks noGrp="1"/>
          </p:cNvSpPr>
          <p:nvPr>
            <p:ph type="dt" sz="half" idx="10"/>
          </p:nvPr>
        </p:nvSpPr>
        <p:spPr/>
        <p:txBody>
          <a:bodyPr/>
          <a:lstStyle/>
          <a:p>
            <a:fld id="{FA1E2468-9ACC-0D47-B50A-2477C14C483A}" type="datetime1">
              <a:rPr lang="en-US" smtClean="0"/>
              <a:t>10/11/21</a:t>
            </a:fld>
            <a:endParaRPr lang="en-US"/>
          </a:p>
        </p:txBody>
      </p:sp>
      <p:sp>
        <p:nvSpPr>
          <p:cNvPr id="4" name="Footer Placeholder 3">
            <a:extLst>
              <a:ext uri="{FF2B5EF4-FFF2-40B4-BE49-F238E27FC236}">
                <a16:creationId xmlns:a16="http://schemas.microsoft.com/office/drawing/2014/main" id="{9312F427-8FC7-D54E-966F-CC98208D2B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B9561E-183E-714C-8515-99E4CAB14BE1}"/>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2891957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18CC4A-33C4-C946-98C4-7192CACF6410}"/>
              </a:ext>
            </a:extLst>
          </p:cNvPr>
          <p:cNvSpPr>
            <a:spLocks noGrp="1"/>
          </p:cNvSpPr>
          <p:nvPr>
            <p:ph type="dt" sz="half" idx="10"/>
          </p:nvPr>
        </p:nvSpPr>
        <p:spPr/>
        <p:txBody>
          <a:bodyPr/>
          <a:lstStyle/>
          <a:p>
            <a:fld id="{ACC915DF-B33D-9B40-9D5D-DBF07776ADCC}" type="datetime1">
              <a:rPr lang="en-US" smtClean="0"/>
              <a:t>10/11/21</a:t>
            </a:fld>
            <a:endParaRPr lang="en-US"/>
          </a:p>
        </p:txBody>
      </p:sp>
      <p:sp>
        <p:nvSpPr>
          <p:cNvPr id="3" name="Footer Placeholder 2">
            <a:extLst>
              <a:ext uri="{FF2B5EF4-FFF2-40B4-BE49-F238E27FC236}">
                <a16:creationId xmlns:a16="http://schemas.microsoft.com/office/drawing/2014/main" id="{57616C6A-4406-5D4B-86D9-8B27AEE250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C1EDB2-8DC8-ED48-A681-D41C51BA569D}"/>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93534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07054-95BB-AC4D-8063-046FB1D0B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1ECB0-F9BF-3D4F-81A9-657FDD2A7C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472A5A-D35A-6D4F-B784-5B8D30C0E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40B298-A690-C443-B8C1-40C8AA676953}"/>
              </a:ext>
            </a:extLst>
          </p:cNvPr>
          <p:cNvSpPr>
            <a:spLocks noGrp="1"/>
          </p:cNvSpPr>
          <p:nvPr>
            <p:ph type="dt" sz="half" idx="10"/>
          </p:nvPr>
        </p:nvSpPr>
        <p:spPr/>
        <p:txBody>
          <a:bodyPr/>
          <a:lstStyle/>
          <a:p>
            <a:fld id="{BCE38B60-BF70-BD42-996B-A045EE6B6C9E}" type="datetime1">
              <a:rPr lang="en-US" smtClean="0"/>
              <a:t>10/11/21</a:t>
            </a:fld>
            <a:endParaRPr lang="en-US"/>
          </a:p>
        </p:txBody>
      </p:sp>
      <p:sp>
        <p:nvSpPr>
          <p:cNvPr id="6" name="Footer Placeholder 5">
            <a:extLst>
              <a:ext uri="{FF2B5EF4-FFF2-40B4-BE49-F238E27FC236}">
                <a16:creationId xmlns:a16="http://schemas.microsoft.com/office/drawing/2014/main" id="{44F5D992-18BE-574D-A287-E778989ED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928F4-6E10-8B40-8789-5B78590E0851}"/>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2193477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5E85-4823-C24D-9EF6-10083413B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5314CB-C4D6-0F4D-9E7A-D600FF0097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C62109-7176-9642-A445-AA22D97247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5112D8-BB61-4D4A-B498-4D3E84FB88B7}"/>
              </a:ext>
            </a:extLst>
          </p:cNvPr>
          <p:cNvSpPr>
            <a:spLocks noGrp="1"/>
          </p:cNvSpPr>
          <p:nvPr>
            <p:ph type="dt" sz="half" idx="10"/>
          </p:nvPr>
        </p:nvSpPr>
        <p:spPr/>
        <p:txBody>
          <a:bodyPr/>
          <a:lstStyle/>
          <a:p>
            <a:fld id="{0BD35321-F6FF-3346-9D6C-6E63B544CE47}" type="datetime1">
              <a:rPr lang="en-US" smtClean="0"/>
              <a:t>10/11/21</a:t>
            </a:fld>
            <a:endParaRPr lang="en-US"/>
          </a:p>
        </p:txBody>
      </p:sp>
      <p:sp>
        <p:nvSpPr>
          <p:cNvPr id="6" name="Footer Placeholder 5">
            <a:extLst>
              <a:ext uri="{FF2B5EF4-FFF2-40B4-BE49-F238E27FC236}">
                <a16:creationId xmlns:a16="http://schemas.microsoft.com/office/drawing/2014/main" id="{3DA2668F-F9E1-4B4A-90EB-C3266D36F2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45A278-80FC-CB48-B4C3-CB4E19D9E42E}"/>
              </a:ext>
            </a:extLst>
          </p:cNvPr>
          <p:cNvSpPr>
            <a:spLocks noGrp="1"/>
          </p:cNvSpPr>
          <p:nvPr>
            <p:ph type="sldNum" sz="quarter" idx="12"/>
          </p:nvPr>
        </p:nvSpPr>
        <p:spPr/>
        <p:txBody>
          <a:bodyPr/>
          <a:lstStyle/>
          <a:p>
            <a:fld id="{9A31AEB5-0D90-3340-AFD9-9850B4457261}" type="slidenum">
              <a:rPr lang="en-US" smtClean="0"/>
              <a:t>‹#›</a:t>
            </a:fld>
            <a:endParaRPr lang="en-US"/>
          </a:p>
        </p:txBody>
      </p:sp>
    </p:spTree>
    <p:extLst>
      <p:ext uri="{BB962C8B-B14F-4D97-AF65-F5344CB8AC3E}">
        <p14:creationId xmlns:p14="http://schemas.microsoft.com/office/powerpoint/2010/main" val="2718416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8AD501-4BEB-6F40-A5C2-F2DDEA6372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346238-6292-C943-9FDA-8BB08C6D5D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C7015-B9C6-C44E-900F-47DEB865FA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61782-2823-0B4A-B2DE-9DC4E2A2BF6F}" type="datetime1">
              <a:rPr lang="en-US" smtClean="0"/>
              <a:t>10/11/21</a:t>
            </a:fld>
            <a:endParaRPr lang="en-US"/>
          </a:p>
        </p:txBody>
      </p:sp>
      <p:sp>
        <p:nvSpPr>
          <p:cNvPr id="5" name="Footer Placeholder 4">
            <a:extLst>
              <a:ext uri="{FF2B5EF4-FFF2-40B4-BE49-F238E27FC236}">
                <a16:creationId xmlns:a16="http://schemas.microsoft.com/office/drawing/2014/main" id="{2A1DE795-7A33-DC4B-BD97-AE0EA34254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EE8092F-4151-0049-9272-8BE4790D4E31}"/>
              </a:ext>
            </a:extLst>
          </p:cNvPr>
          <p:cNvSpPr>
            <a:spLocks noGrp="1"/>
          </p:cNvSpPr>
          <p:nvPr>
            <p:ph type="sldNum" sz="quarter" idx="4"/>
          </p:nvPr>
        </p:nvSpPr>
        <p:spPr>
          <a:xfrm>
            <a:off x="9135533" y="182562"/>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9A31AEB5-0D90-3340-AFD9-9850B4457261}" type="slidenum">
              <a:rPr lang="en-US" smtClean="0"/>
              <a:pPr/>
              <a:t>‹#›</a:t>
            </a:fld>
            <a:endParaRPr lang="en-US" dirty="0"/>
          </a:p>
        </p:txBody>
      </p:sp>
    </p:spTree>
    <p:extLst>
      <p:ext uri="{BB962C8B-B14F-4D97-AF65-F5344CB8AC3E}">
        <p14:creationId xmlns:p14="http://schemas.microsoft.com/office/powerpoint/2010/main" val="4202180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pmem/pmdk/issues/4945"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C2FC4F-65A9-3E46-9372-77568A321CFE}"/>
              </a:ext>
            </a:extLst>
          </p:cNvPr>
          <p:cNvSpPr/>
          <p:nvPr/>
        </p:nvSpPr>
        <p:spPr>
          <a:xfrm>
            <a:off x="0" y="1545906"/>
            <a:ext cx="12192000" cy="1843582"/>
          </a:xfrm>
          <a:prstGeom prst="rect">
            <a:avLst/>
          </a:prstGeom>
        </p:spPr>
        <p:txBody>
          <a:bodyPr wrap="square" anchor="ctr">
            <a:spAutoFit/>
          </a:bodyPr>
          <a:lstStyle/>
          <a:p>
            <a:pPr algn="ctr">
              <a:lnSpc>
                <a:spcPct val="150000"/>
              </a:lnSpc>
            </a:pPr>
            <a:r>
              <a:rPr lang="en-US" sz="4000" b="1" dirty="0">
                <a:latin typeface="Calibri" panose="020F0502020204030204" pitchFamily="34" charset="0"/>
                <a:cs typeface="Calibri" panose="020F0502020204030204" pitchFamily="34" charset="0"/>
              </a:rPr>
              <a:t>Witcher: Systematic Crash Consistency Testing for </a:t>
            </a:r>
          </a:p>
          <a:p>
            <a:pPr algn="ctr">
              <a:lnSpc>
                <a:spcPct val="150000"/>
              </a:lnSpc>
            </a:pPr>
            <a:r>
              <a:rPr lang="en-US" sz="4000" b="1" dirty="0">
                <a:latin typeface="Calibri" panose="020F0502020204030204" pitchFamily="34" charset="0"/>
                <a:cs typeface="Calibri" panose="020F0502020204030204" pitchFamily="34" charset="0"/>
              </a:rPr>
              <a:t>Non-Volatile Memory Key-Value Stores</a:t>
            </a:r>
          </a:p>
        </p:txBody>
      </p:sp>
      <p:sp>
        <p:nvSpPr>
          <p:cNvPr id="3" name="Rectangle 2">
            <a:extLst>
              <a:ext uri="{FF2B5EF4-FFF2-40B4-BE49-F238E27FC236}">
                <a16:creationId xmlns:a16="http://schemas.microsoft.com/office/drawing/2014/main" id="{AF180629-632E-B342-AE08-20483BB390F5}"/>
              </a:ext>
            </a:extLst>
          </p:cNvPr>
          <p:cNvSpPr/>
          <p:nvPr/>
        </p:nvSpPr>
        <p:spPr>
          <a:xfrm>
            <a:off x="0" y="4015842"/>
            <a:ext cx="12192000" cy="1143070"/>
          </a:xfrm>
          <a:prstGeom prst="rect">
            <a:avLst/>
          </a:prstGeom>
        </p:spPr>
        <p:txBody>
          <a:bodyPr wrap="square">
            <a:spAutoFit/>
          </a:bodyPr>
          <a:lstStyle/>
          <a:p>
            <a:pPr algn="ctr">
              <a:lnSpc>
                <a:spcPct val="150000"/>
              </a:lnSpc>
            </a:pPr>
            <a:r>
              <a:rPr lang="en-US" sz="2400" dirty="0" err="1">
                <a:latin typeface="Calibri" panose="020F0502020204030204" pitchFamily="34" charset="0"/>
                <a:cs typeface="Calibri" panose="020F0502020204030204" pitchFamily="34" charset="0"/>
              </a:rPr>
              <a:t>Xinwei</a:t>
            </a:r>
            <a:r>
              <a:rPr lang="en-US" sz="2400" dirty="0">
                <a:latin typeface="Calibri" panose="020F0502020204030204" pitchFamily="34" charset="0"/>
                <a:cs typeface="Calibri" panose="020F0502020204030204" pitchFamily="34" charset="0"/>
              </a:rPr>
              <a:t> Fu</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Wook-Hee</a:t>
            </a:r>
            <a:r>
              <a:rPr lang="en-US" sz="2400" dirty="0">
                <a:latin typeface="Calibri" panose="020F0502020204030204" pitchFamily="34" charset="0"/>
                <a:cs typeface="Calibri" panose="020F0502020204030204" pitchFamily="34" charset="0"/>
              </a:rPr>
              <a:t> Kim</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Ajay </a:t>
            </a:r>
            <a:r>
              <a:rPr lang="en-US" sz="2400" dirty="0" err="1">
                <a:latin typeface="Calibri" panose="020F0502020204030204" pitchFamily="34" charset="0"/>
                <a:cs typeface="Calibri" panose="020F0502020204030204" pitchFamily="34" charset="0"/>
              </a:rPr>
              <a:t>Paddayuru</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Mohannad</a:t>
            </a:r>
            <a:r>
              <a:rPr lang="en-US" sz="2400" dirty="0">
                <a:latin typeface="Calibri" panose="020F0502020204030204" pitchFamily="34" charset="0"/>
                <a:cs typeface="Calibri" panose="020F0502020204030204" pitchFamily="34" charset="0"/>
              </a:rPr>
              <a:t> Ismail</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Sunny </a:t>
            </a:r>
            <a:r>
              <a:rPr lang="en-US" sz="2400" dirty="0" err="1">
                <a:latin typeface="Calibri" panose="020F0502020204030204" pitchFamily="34" charset="0"/>
                <a:cs typeface="Calibri" panose="020F0502020204030204" pitchFamily="34" charset="0"/>
              </a:rPr>
              <a:t>Wadkar</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a:t>
            </a:r>
          </a:p>
          <a:p>
            <a:pPr algn="ctr">
              <a:lnSpc>
                <a:spcPct val="150000"/>
              </a:lnSpc>
            </a:pPr>
            <a:r>
              <a:rPr lang="en-US" sz="2400" dirty="0" err="1">
                <a:latin typeface="Calibri" panose="020F0502020204030204" pitchFamily="34" charset="0"/>
                <a:cs typeface="Calibri" panose="020F0502020204030204" pitchFamily="34" charset="0"/>
              </a:rPr>
              <a:t>Dongyoon</a:t>
            </a:r>
            <a:r>
              <a:rPr lang="en-US" sz="2400" dirty="0">
                <a:latin typeface="Calibri" panose="020F0502020204030204" pitchFamily="34" charset="0"/>
                <a:cs typeface="Calibri" panose="020F0502020204030204" pitchFamily="34" charset="0"/>
              </a:rPr>
              <a:t> Lee</a:t>
            </a:r>
            <a:r>
              <a:rPr lang="en-US" sz="2400" baseline="300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Changwoo</a:t>
            </a:r>
            <a:r>
              <a:rPr lang="en-US" sz="2400" dirty="0">
                <a:latin typeface="Calibri" panose="020F0502020204030204" pitchFamily="34" charset="0"/>
                <a:cs typeface="Calibri" panose="020F0502020204030204" pitchFamily="34" charset="0"/>
              </a:rPr>
              <a:t> Min</a:t>
            </a:r>
            <a:r>
              <a:rPr lang="en-US" sz="2400" baseline="30000" dirty="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9A57A8FB-22F6-6E45-88CC-B67672C25CE2}"/>
              </a:ext>
            </a:extLst>
          </p:cNvPr>
          <p:cNvSpPr/>
          <p:nvPr/>
        </p:nvSpPr>
        <p:spPr>
          <a:xfrm>
            <a:off x="0" y="5535693"/>
            <a:ext cx="12192000" cy="796052"/>
          </a:xfrm>
          <a:prstGeom prst="rect">
            <a:avLst/>
          </a:prstGeom>
        </p:spPr>
        <p:txBody>
          <a:bodyPr wrap="square">
            <a:spAutoFit/>
          </a:bodyPr>
          <a:lstStyle/>
          <a:p>
            <a:pPr>
              <a:lnSpc>
                <a:spcPct val="150000"/>
              </a:lnSpc>
            </a:pPr>
            <a:r>
              <a:rPr lang="en-US" sz="2800" dirty="0">
                <a:latin typeface="HK Grotesk Medium" panose="00000600000000000000" pitchFamily="50" charset="0"/>
              </a:rPr>
              <a:t>                                            </a:t>
            </a:r>
            <a:r>
              <a:rPr lang="en-US" sz="3200" dirty="0">
                <a:latin typeface="HK Grotesk Medium" panose="00000600000000000000" pitchFamily="50" charset="0"/>
              </a:rPr>
              <a:t>*</a:t>
            </a:r>
            <a:r>
              <a:rPr lang="en-US" sz="2800" dirty="0">
                <a:latin typeface="HK Grotesk Medium" panose="00000600000000000000" pitchFamily="50" charset="0"/>
              </a:rPr>
              <a:t>                                 </a:t>
            </a:r>
            <a:r>
              <a:rPr lang="en-US" sz="3400" baseline="30000" dirty="0">
                <a:latin typeface="HK Grotesk Medium" panose="00000600000000000000" pitchFamily="50" charset="0"/>
              </a:rPr>
              <a:t>+</a:t>
            </a:r>
            <a:endParaRPr lang="en-US" sz="3400" dirty="0">
              <a:latin typeface="HK Grotesk Medium" panose="00000600000000000000" pitchFamily="50" charset="0"/>
            </a:endParaRPr>
          </a:p>
        </p:txBody>
      </p:sp>
      <p:pic>
        <p:nvPicPr>
          <p:cNvPr id="5" name="Graphic 4">
            <a:extLst>
              <a:ext uri="{FF2B5EF4-FFF2-40B4-BE49-F238E27FC236}">
                <a16:creationId xmlns:a16="http://schemas.microsoft.com/office/drawing/2014/main" id="{7FD71DDC-3F83-B34F-A007-3D4A0C9F2E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864514" y="5762244"/>
            <a:ext cx="2021576" cy="400753"/>
          </a:xfrm>
          <a:prstGeom prst="rect">
            <a:avLst/>
          </a:prstGeom>
        </p:spPr>
      </p:pic>
      <p:pic>
        <p:nvPicPr>
          <p:cNvPr id="6" name="Picture 5">
            <a:extLst>
              <a:ext uri="{FF2B5EF4-FFF2-40B4-BE49-F238E27FC236}">
                <a16:creationId xmlns:a16="http://schemas.microsoft.com/office/drawing/2014/main" id="{95E2AB27-3A9B-7A43-8C53-E8B8022C3D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94100" y="5631437"/>
            <a:ext cx="1803582" cy="662367"/>
          </a:xfrm>
          <a:prstGeom prst="rect">
            <a:avLst/>
          </a:prstGeom>
        </p:spPr>
      </p:pic>
    </p:spTree>
    <p:extLst>
      <p:ext uri="{BB962C8B-B14F-4D97-AF65-F5344CB8AC3E}">
        <p14:creationId xmlns:p14="http://schemas.microsoft.com/office/powerpoint/2010/main" val="2126779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Outline</a:t>
            </a:r>
          </a:p>
        </p:txBody>
      </p:sp>
      <p:sp>
        <p:nvSpPr>
          <p:cNvPr id="6" name="TextBox 5">
            <a:extLst>
              <a:ext uri="{FF2B5EF4-FFF2-40B4-BE49-F238E27FC236}">
                <a16:creationId xmlns:a16="http://schemas.microsoft.com/office/drawing/2014/main" id="{87443A3C-1A8A-4341-B7CA-5DF79C996812}"/>
              </a:ext>
            </a:extLst>
          </p:cNvPr>
          <p:cNvSpPr txBox="1"/>
          <p:nvPr/>
        </p:nvSpPr>
        <p:spPr>
          <a:xfrm>
            <a:off x="502508" y="1304403"/>
            <a:ext cx="4216282" cy="4328557"/>
          </a:xfrm>
          <a:prstGeom prst="rect">
            <a:avLst/>
          </a:prstGeom>
          <a:noFill/>
        </p:spPr>
        <p:txBody>
          <a:bodyPr wrap="none" rtlCol="0" anchor="ctr">
            <a:spAutoFit/>
          </a:bodyPr>
          <a:lstStyle/>
          <a:p>
            <a:pPr marL="457200" indent="-457200">
              <a:lnSpc>
                <a:spcPct val="300000"/>
              </a:lnSpc>
              <a:buFont typeface="+mj-lt"/>
              <a:buAutoNum type="arabicPeriod"/>
            </a:pPr>
            <a:r>
              <a:rPr lang="en-US" sz="2400" dirty="0"/>
              <a:t>Background and Motivation</a:t>
            </a:r>
          </a:p>
          <a:p>
            <a:pPr marL="457200" indent="-457200">
              <a:lnSpc>
                <a:spcPct val="300000"/>
              </a:lnSpc>
              <a:buFont typeface="+mj-lt"/>
              <a:buAutoNum type="arabicPeriod"/>
            </a:pPr>
            <a:r>
              <a:rPr lang="en-US" sz="2400" b="1" i="1" u="sng" dirty="0">
                <a:solidFill>
                  <a:srgbClr val="C00000"/>
                </a:solidFill>
              </a:rPr>
              <a:t>Witcher</a:t>
            </a:r>
          </a:p>
          <a:p>
            <a:pPr marL="457200" indent="-457200">
              <a:lnSpc>
                <a:spcPct val="300000"/>
              </a:lnSpc>
              <a:buFont typeface="+mj-lt"/>
              <a:buAutoNum type="arabicPeriod"/>
            </a:pPr>
            <a:r>
              <a:rPr lang="en-US" sz="2400" dirty="0"/>
              <a:t>Evaluation</a:t>
            </a:r>
          </a:p>
          <a:p>
            <a:pPr marL="457200" indent="-457200">
              <a:lnSpc>
                <a:spcPct val="300000"/>
              </a:lnSpc>
              <a:buFont typeface="+mj-lt"/>
              <a:buAutoNum type="arabicPeriod"/>
            </a:pPr>
            <a:r>
              <a:rPr lang="en-US" sz="2400" dirty="0"/>
              <a:t>Conclusion</a:t>
            </a:r>
          </a:p>
        </p:txBody>
      </p:sp>
      <p:sp>
        <p:nvSpPr>
          <p:cNvPr id="7" name="Rectangle 6">
            <a:extLst>
              <a:ext uri="{FF2B5EF4-FFF2-40B4-BE49-F238E27FC236}">
                <a16:creationId xmlns:a16="http://schemas.microsoft.com/office/drawing/2014/main" id="{04D8A53B-0561-5F4A-A784-9731408BF203}"/>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0342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Key Idea 1: Likely-Correctness Conditions</a:t>
            </a:r>
          </a:p>
        </p:txBody>
      </p:sp>
      <p:sp>
        <p:nvSpPr>
          <p:cNvPr id="7" name="Slide Number Placeholder 6">
            <a:extLst>
              <a:ext uri="{FF2B5EF4-FFF2-40B4-BE49-F238E27FC236}">
                <a16:creationId xmlns:a16="http://schemas.microsoft.com/office/drawing/2014/main" id="{A391A444-83E0-0543-B4C3-E7D5BE0228D6}"/>
              </a:ext>
            </a:extLst>
          </p:cNvPr>
          <p:cNvSpPr>
            <a:spLocks noGrp="1"/>
          </p:cNvSpPr>
          <p:nvPr>
            <p:ph type="sldNum" sz="quarter" idx="12"/>
          </p:nvPr>
        </p:nvSpPr>
        <p:spPr/>
        <p:txBody>
          <a:bodyPr/>
          <a:lstStyle/>
          <a:p>
            <a:fld id="{9A31AEB5-0D90-3340-AFD9-9850B4457261}" type="slidenum">
              <a:rPr lang="en-US" smtClean="0"/>
              <a:t>11</a:t>
            </a:fld>
            <a:endParaRPr lang="en-US"/>
          </a:p>
        </p:txBody>
      </p:sp>
      <p:sp>
        <p:nvSpPr>
          <p:cNvPr id="8" name="TextBox 7">
            <a:extLst>
              <a:ext uri="{FF2B5EF4-FFF2-40B4-BE49-F238E27FC236}">
                <a16:creationId xmlns:a16="http://schemas.microsoft.com/office/drawing/2014/main" id="{62BDC0D1-446F-A043-9C52-48E124B6E1FF}"/>
              </a:ext>
            </a:extLst>
          </p:cNvPr>
          <p:cNvSpPr txBox="1"/>
          <p:nvPr/>
        </p:nvSpPr>
        <p:spPr>
          <a:xfrm>
            <a:off x="10844" y="1824537"/>
            <a:ext cx="5894300" cy="461665"/>
          </a:xfrm>
          <a:prstGeom prst="rect">
            <a:avLst/>
          </a:prstGeom>
          <a:noFill/>
        </p:spPr>
        <p:txBody>
          <a:bodyPr wrap="square" rtlCol="0">
            <a:spAutoFit/>
          </a:bodyPr>
          <a:lstStyle/>
          <a:p>
            <a:r>
              <a:rPr lang="en-US" sz="2400" dirty="0">
                <a:sym typeface="Wingdings" pitchFamily="2" charset="2"/>
              </a:rPr>
              <a:t>Infer likely-correctness conditions from code</a:t>
            </a:r>
          </a:p>
        </p:txBody>
      </p:sp>
      <p:sp>
        <p:nvSpPr>
          <p:cNvPr id="9" name="TextBox 8">
            <a:extLst>
              <a:ext uri="{FF2B5EF4-FFF2-40B4-BE49-F238E27FC236}">
                <a16:creationId xmlns:a16="http://schemas.microsoft.com/office/drawing/2014/main" id="{D753C0F1-9F4B-6D40-91B7-07AD448ADC4D}"/>
              </a:ext>
            </a:extLst>
          </p:cNvPr>
          <p:cNvSpPr txBox="1"/>
          <p:nvPr/>
        </p:nvSpPr>
        <p:spPr>
          <a:xfrm>
            <a:off x="409574" y="930877"/>
            <a:ext cx="11523925"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Challenge: How can we prune the test space</a:t>
            </a:r>
            <a:r>
              <a:rPr lang="en-US" sz="2400" dirty="0"/>
              <a:t> without user-provided oracles</a:t>
            </a:r>
            <a:r>
              <a:rPr lang="en-US" sz="2400" dirty="0">
                <a:sym typeface="Wingdings" pitchFamily="2" charset="2"/>
              </a:rPr>
              <a:t>?</a:t>
            </a:r>
          </a:p>
        </p:txBody>
      </p:sp>
      <p:sp>
        <p:nvSpPr>
          <p:cNvPr id="10" name="Rectangle 9">
            <a:extLst>
              <a:ext uri="{FF2B5EF4-FFF2-40B4-BE49-F238E27FC236}">
                <a16:creationId xmlns:a16="http://schemas.microsoft.com/office/drawing/2014/main" id="{B5D697F1-4C04-BE47-9023-73B4EABC4634}"/>
              </a:ext>
            </a:extLst>
          </p:cNvPr>
          <p:cNvSpPr/>
          <p:nvPr/>
        </p:nvSpPr>
        <p:spPr>
          <a:xfrm>
            <a:off x="850210" y="2277430"/>
            <a:ext cx="3248364" cy="202244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read(k):</a:t>
            </a:r>
          </a:p>
          <a:p>
            <a:r>
              <a:rPr lang="en-US" sz="2000" dirty="0"/>
              <a:t>  ……  </a:t>
            </a:r>
          </a:p>
          <a:p>
            <a:r>
              <a:rPr lang="en-US" sz="2000" dirty="0"/>
              <a:t>  if (token[x] </a:t>
            </a:r>
          </a:p>
          <a:p>
            <a:r>
              <a:rPr lang="en-US" sz="2000" dirty="0"/>
              <a:t>      &amp;&amp; key[x] == k) {</a:t>
            </a:r>
          </a:p>
          <a:p>
            <a:r>
              <a:rPr lang="en-US" sz="2000" dirty="0"/>
              <a:t>      return value[x];</a:t>
            </a:r>
          </a:p>
          <a:p>
            <a:r>
              <a:rPr lang="en-US" sz="2000" dirty="0"/>
              <a:t>  }</a:t>
            </a:r>
          </a:p>
        </p:txBody>
      </p:sp>
      <p:sp>
        <p:nvSpPr>
          <p:cNvPr id="11" name="TextBox 10">
            <a:extLst>
              <a:ext uri="{FF2B5EF4-FFF2-40B4-BE49-F238E27FC236}">
                <a16:creationId xmlns:a16="http://schemas.microsoft.com/office/drawing/2014/main" id="{5784E320-5E0B-114B-9D08-8F18E04EB32E}"/>
              </a:ext>
            </a:extLst>
          </p:cNvPr>
          <p:cNvSpPr txBox="1"/>
          <p:nvPr/>
        </p:nvSpPr>
        <p:spPr>
          <a:xfrm>
            <a:off x="280103" y="4311994"/>
            <a:ext cx="5302560" cy="830997"/>
          </a:xfrm>
          <a:prstGeom prst="rect">
            <a:avLst/>
          </a:prstGeom>
          <a:noFill/>
        </p:spPr>
        <p:txBody>
          <a:bodyPr wrap="square" rtlCol="0">
            <a:spAutoFit/>
          </a:bodyPr>
          <a:lstStyle/>
          <a:p>
            <a:r>
              <a:rPr lang="en-US" sz="2400" dirty="0">
                <a:sym typeface="Wingdings" pitchFamily="2" charset="2"/>
              </a:rPr>
              <a:t>Hint: Check token first then read key-</a:t>
            </a:r>
            <a:r>
              <a:rPr lang="en-US" sz="2400" dirty="0" err="1">
                <a:sym typeface="Wingdings" pitchFamily="2" charset="2"/>
              </a:rPr>
              <a:t>val</a:t>
            </a:r>
            <a:endParaRPr lang="en-US" sz="2400" dirty="0">
              <a:sym typeface="Wingdings" pitchFamily="2" charset="2"/>
            </a:endParaRPr>
          </a:p>
          <a:p>
            <a:r>
              <a:rPr lang="en-US" sz="2400" dirty="0">
                <a:sym typeface="Wingdings" pitchFamily="2" charset="2"/>
              </a:rPr>
              <a:t>(Control dependence: token &amp; key-</a:t>
            </a:r>
            <a:r>
              <a:rPr lang="en-US" sz="2400" dirty="0" err="1">
                <a:sym typeface="Wingdings" pitchFamily="2" charset="2"/>
              </a:rPr>
              <a:t>val</a:t>
            </a:r>
            <a:r>
              <a:rPr lang="en-US" sz="2400" dirty="0">
                <a:sym typeface="Wingdings" pitchFamily="2" charset="2"/>
              </a:rPr>
              <a:t>)</a:t>
            </a:r>
          </a:p>
        </p:txBody>
      </p:sp>
      <p:sp>
        <p:nvSpPr>
          <p:cNvPr id="12" name="TextBox 11">
            <a:extLst>
              <a:ext uri="{FF2B5EF4-FFF2-40B4-BE49-F238E27FC236}">
                <a16:creationId xmlns:a16="http://schemas.microsoft.com/office/drawing/2014/main" id="{E2892085-C494-D848-827C-AFEF0FF47CBB}"/>
              </a:ext>
            </a:extLst>
          </p:cNvPr>
          <p:cNvSpPr txBox="1"/>
          <p:nvPr/>
        </p:nvSpPr>
        <p:spPr>
          <a:xfrm>
            <a:off x="280103" y="5363982"/>
            <a:ext cx="4746932" cy="830997"/>
          </a:xfrm>
          <a:prstGeom prst="rect">
            <a:avLst/>
          </a:prstGeom>
          <a:noFill/>
        </p:spPr>
        <p:txBody>
          <a:bodyPr wrap="square" rtlCol="0">
            <a:spAutoFit/>
          </a:bodyPr>
          <a:lstStyle/>
          <a:p>
            <a:r>
              <a:rPr lang="en-US" sz="2400" i="1" dirty="0">
                <a:solidFill>
                  <a:srgbClr val="C00000"/>
                </a:solidFill>
                <a:sym typeface="Wingdings" pitchFamily="2" charset="2"/>
              </a:rPr>
              <a:t>Likely-correctness condition:</a:t>
            </a:r>
          </a:p>
          <a:p>
            <a:r>
              <a:rPr lang="en-US" sz="2400" i="1" dirty="0">
                <a:solidFill>
                  <a:srgbClr val="C00000"/>
                </a:solidFill>
                <a:sym typeface="Wingdings" pitchFamily="2" charset="2"/>
              </a:rPr>
              <a:t>Persist key-</a:t>
            </a:r>
            <a:r>
              <a:rPr lang="en-US" sz="2400" i="1" dirty="0" err="1">
                <a:solidFill>
                  <a:srgbClr val="C00000"/>
                </a:solidFill>
                <a:sym typeface="Wingdings" pitchFamily="2" charset="2"/>
              </a:rPr>
              <a:t>val</a:t>
            </a:r>
            <a:r>
              <a:rPr lang="en-US" sz="2400" i="1" dirty="0">
                <a:solidFill>
                  <a:srgbClr val="C00000"/>
                </a:solidFill>
                <a:sym typeface="Wingdings" pitchFamily="2" charset="2"/>
              </a:rPr>
              <a:t> before updating token</a:t>
            </a:r>
          </a:p>
        </p:txBody>
      </p:sp>
      <p:sp>
        <p:nvSpPr>
          <p:cNvPr id="15" name="Down Arrow 14">
            <a:extLst>
              <a:ext uri="{FF2B5EF4-FFF2-40B4-BE49-F238E27FC236}">
                <a16:creationId xmlns:a16="http://schemas.microsoft.com/office/drawing/2014/main" id="{C10C367E-4316-8E42-AF4C-C89A3133134A}"/>
              </a:ext>
            </a:extLst>
          </p:cNvPr>
          <p:cNvSpPr/>
          <p:nvPr/>
        </p:nvSpPr>
        <p:spPr>
          <a:xfrm>
            <a:off x="2502517" y="5157537"/>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D463E53-8439-F549-A7DE-47155811575D}"/>
              </a:ext>
            </a:extLst>
          </p:cNvPr>
          <p:cNvSpPr txBox="1"/>
          <p:nvPr/>
        </p:nvSpPr>
        <p:spPr>
          <a:xfrm>
            <a:off x="5829215" y="1824538"/>
            <a:ext cx="6372900" cy="461665"/>
          </a:xfrm>
          <a:prstGeom prst="rect">
            <a:avLst/>
          </a:prstGeom>
          <a:noFill/>
        </p:spPr>
        <p:txBody>
          <a:bodyPr wrap="square" rtlCol="0">
            <a:spAutoFit/>
          </a:bodyPr>
          <a:lstStyle/>
          <a:p>
            <a:r>
              <a:rPr lang="en-US" sz="2400" dirty="0">
                <a:sym typeface="Wingdings" pitchFamily="2" charset="2"/>
              </a:rPr>
              <a:t>Only test crash states violating inferred conditions</a:t>
            </a:r>
          </a:p>
        </p:txBody>
      </p:sp>
      <p:sp>
        <p:nvSpPr>
          <p:cNvPr id="18" name="Rectangle 17">
            <a:extLst>
              <a:ext uri="{FF2B5EF4-FFF2-40B4-BE49-F238E27FC236}">
                <a16:creationId xmlns:a16="http://schemas.microsoft.com/office/drawing/2014/main" id="{FFF923ED-8661-B042-AFC6-0592599E8E6D}"/>
              </a:ext>
            </a:extLst>
          </p:cNvPr>
          <p:cNvSpPr/>
          <p:nvPr/>
        </p:nvSpPr>
        <p:spPr>
          <a:xfrm>
            <a:off x="5978476" y="2277430"/>
            <a:ext cx="2022859" cy="3749183"/>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insert(k, v):</a:t>
            </a:r>
          </a:p>
          <a:p>
            <a:r>
              <a:rPr lang="en-US" sz="2000" dirty="0"/>
              <a:t>  ……</a:t>
            </a:r>
          </a:p>
          <a:p>
            <a:r>
              <a:rPr lang="en-US" sz="2000" dirty="0"/>
              <a:t>  key[x] = k;</a:t>
            </a:r>
          </a:p>
          <a:p>
            <a:r>
              <a:rPr lang="en-US" sz="2000" dirty="0"/>
              <a:t>  value[x] = v;</a:t>
            </a:r>
          </a:p>
          <a:p>
            <a:r>
              <a:rPr lang="en-US" sz="2000" dirty="0">
                <a:solidFill>
                  <a:srgbClr val="C00000"/>
                </a:solidFill>
              </a:rPr>
              <a:t>  </a:t>
            </a:r>
            <a:r>
              <a:rPr lang="en-US" sz="2000" i="1" dirty="0">
                <a:solidFill>
                  <a:srgbClr val="C00000"/>
                </a:solidFill>
              </a:rPr>
              <a:t>token[x] = true;</a:t>
            </a:r>
          </a:p>
          <a:p>
            <a:r>
              <a:rPr lang="en-US" sz="2000" dirty="0"/>
              <a:t>  </a:t>
            </a:r>
          </a:p>
          <a:p>
            <a:r>
              <a:rPr lang="en-US" sz="2000" dirty="0"/>
              <a:t>  flush(key[x]);</a:t>
            </a:r>
          </a:p>
          <a:p>
            <a:r>
              <a:rPr lang="en-US" sz="2000" dirty="0"/>
              <a:t>  flush(value[x]);</a:t>
            </a:r>
          </a:p>
          <a:p>
            <a:r>
              <a:rPr lang="en-US" sz="2000" dirty="0"/>
              <a:t> </a:t>
            </a:r>
            <a:r>
              <a:rPr lang="en-US" sz="2000" i="1" dirty="0">
                <a:solidFill>
                  <a:srgbClr val="FF0000"/>
                </a:solidFill>
              </a:rPr>
              <a:t> </a:t>
            </a:r>
            <a:r>
              <a:rPr lang="en-US" sz="2000" i="1" dirty="0">
                <a:solidFill>
                  <a:srgbClr val="C00000"/>
                </a:solidFill>
              </a:rPr>
              <a:t>fence();</a:t>
            </a:r>
          </a:p>
          <a:p>
            <a:endParaRPr lang="en-US" sz="2000" dirty="0"/>
          </a:p>
          <a:p>
            <a:r>
              <a:rPr lang="en-US" sz="2000" dirty="0"/>
              <a:t>  flush(token[x]);</a:t>
            </a:r>
          </a:p>
          <a:p>
            <a:r>
              <a:rPr lang="en-US" sz="2000" dirty="0"/>
              <a:t>  fence();</a:t>
            </a:r>
          </a:p>
        </p:txBody>
      </p:sp>
      <p:sp>
        <p:nvSpPr>
          <p:cNvPr id="19" name="Curved Left Arrow 18">
            <a:extLst>
              <a:ext uri="{FF2B5EF4-FFF2-40B4-BE49-F238E27FC236}">
                <a16:creationId xmlns:a16="http://schemas.microsoft.com/office/drawing/2014/main" id="{0E1AD2DF-3615-4E46-A4F8-A59A617F2890}"/>
              </a:ext>
            </a:extLst>
          </p:cNvPr>
          <p:cNvSpPr/>
          <p:nvPr/>
        </p:nvSpPr>
        <p:spPr>
          <a:xfrm flipV="1">
            <a:off x="7764459" y="3600124"/>
            <a:ext cx="546495" cy="1382390"/>
          </a:xfrm>
          <a:prstGeom prst="curvedLef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Down Arrow 19">
            <a:extLst>
              <a:ext uri="{FF2B5EF4-FFF2-40B4-BE49-F238E27FC236}">
                <a16:creationId xmlns:a16="http://schemas.microsoft.com/office/drawing/2014/main" id="{52FA929A-5DDD-DD4D-87B3-48F289BA5E2F}"/>
              </a:ext>
            </a:extLst>
          </p:cNvPr>
          <p:cNvSpPr/>
          <p:nvPr/>
        </p:nvSpPr>
        <p:spPr>
          <a:xfrm rot="12935754">
            <a:off x="5164539" y="3760263"/>
            <a:ext cx="241738" cy="22678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41A2A10-EE90-2F42-9D40-0DBB3D1F3C51}"/>
              </a:ext>
            </a:extLst>
          </p:cNvPr>
          <p:cNvSpPr txBox="1"/>
          <p:nvPr/>
        </p:nvSpPr>
        <p:spPr>
          <a:xfrm>
            <a:off x="8397148" y="2267485"/>
            <a:ext cx="3703856" cy="830997"/>
          </a:xfrm>
          <a:prstGeom prst="rect">
            <a:avLst/>
          </a:prstGeom>
          <a:noFill/>
        </p:spPr>
        <p:txBody>
          <a:bodyPr wrap="square" rtlCol="0">
            <a:spAutoFit/>
          </a:bodyPr>
          <a:lstStyle/>
          <a:p>
            <a:r>
              <a:rPr lang="en-US" sz="2400" dirty="0">
                <a:sym typeface="Wingdings" pitchFamily="2" charset="2"/>
              </a:rPr>
              <a:t>Testing a crash state where </a:t>
            </a:r>
            <a:r>
              <a:rPr lang="en-US" sz="2400" i="1" dirty="0">
                <a:solidFill>
                  <a:srgbClr val="C00000"/>
                </a:solidFill>
                <a:sym typeface="Wingdings" pitchFamily="2" charset="2"/>
              </a:rPr>
              <a:t>only token is persisted</a:t>
            </a:r>
          </a:p>
        </p:txBody>
      </p:sp>
      <p:sp>
        <p:nvSpPr>
          <p:cNvPr id="16" name="Rectangle 15">
            <a:extLst>
              <a:ext uri="{FF2B5EF4-FFF2-40B4-BE49-F238E27FC236}">
                <a16:creationId xmlns:a16="http://schemas.microsoft.com/office/drawing/2014/main" id="{FF3697C8-107E-A84C-B538-E4D7983E2D30}"/>
              </a:ext>
            </a:extLst>
          </p:cNvPr>
          <p:cNvSpPr/>
          <p:nvPr/>
        </p:nvSpPr>
        <p:spPr>
          <a:xfrm>
            <a:off x="8537519" y="3205288"/>
            <a:ext cx="927495" cy="39488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0F2C381-6B57-4D43-BF0F-6F114E8B1346}"/>
              </a:ext>
            </a:extLst>
          </p:cNvPr>
          <p:cNvSpPr/>
          <p:nvPr/>
        </p:nvSpPr>
        <p:spPr>
          <a:xfrm>
            <a:off x="8537520" y="3815348"/>
            <a:ext cx="927494" cy="48452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04607492-69F8-8E4D-993F-3D0FA1427617}"/>
              </a:ext>
            </a:extLst>
          </p:cNvPr>
          <p:cNvCxnSpPr>
            <a:cxnSpLocks/>
            <a:stCxn id="16" idx="2"/>
            <a:endCxn id="23" idx="0"/>
          </p:cNvCxnSpPr>
          <p:nvPr/>
        </p:nvCxnSpPr>
        <p:spPr>
          <a:xfrm>
            <a:off x="9001267" y="3600173"/>
            <a:ext cx="0" cy="2151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E2FB63BA-69FC-8047-9B5F-6011B17FD989}"/>
              </a:ext>
            </a:extLst>
          </p:cNvPr>
          <p:cNvSpPr/>
          <p:nvPr/>
        </p:nvSpPr>
        <p:spPr>
          <a:xfrm>
            <a:off x="8616395" y="3910466"/>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a:t>
            </a:r>
          </a:p>
        </p:txBody>
      </p:sp>
      <p:sp>
        <p:nvSpPr>
          <p:cNvPr id="28" name="Rectangle 27">
            <a:extLst>
              <a:ext uri="{FF2B5EF4-FFF2-40B4-BE49-F238E27FC236}">
                <a16:creationId xmlns:a16="http://schemas.microsoft.com/office/drawing/2014/main" id="{843AB690-256F-684F-A819-B6F279A9C358}"/>
              </a:ext>
            </a:extLst>
          </p:cNvPr>
          <p:cNvSpPr/>
          <p:nvPr/>
        </p:nvSpPr>
        <p:spPr>
          <a:xfrm>
            <a:off x="9669784" y="3205288"/>
            <a:ext cx="927495" cy="39488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AC21CD8-8599-F946-BCCC-1495C4163E80}"/>
              </a:ext>
            </a:extLst>
          </p:cNvPr>
          <p:cNvSpPr/>
          <p:nvPr/>
        </p:nvSpPr>
        <p:spPr>
          <a:xfrm>
            <a:off x="9669785" y="3815348"/>
            <a:ext cx="927494" cy="48452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0" name="Straight Arrow Connector 29">
            <a:extLst>
              <a:ext uri="{FF2B5EF4-FFF2-40B4-BE49-F238E27FC236}">
                <a16:creationId xmlns:a16="http://schemas.microsoft.com/office/drawing/2014/main" id="{A5C659F5-8132-DB48-939F-3A949871CC51}"/>
              </a:ext>
            </a:extLst>
          </p:cNvPr>
          <p:cNvCxnSpPr>
            <a:cxnSpLocks/>
            <a:stCxn id="28" idx="2"/>
            <a:endCxn id="29" idx="0"/>
          </p:cNvCxnSpPr>
          <p:nvPr/>
        </p:nvCxnSpPr>
        <p:spPr>
          <a:xfrm>
            <a:off x="10133532" y="3600173"/>
            <a:ext cx="0" cy="2151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08F3E80D-6728-4C47-8401-7ADCA4B78409}"/>
              </a:ext>
            </a:extLst>
          </p:cNvPr>
          <p:cNvSpPr/>
          <p:nvPr/>
        </p:nvSpPr>
        <p:spPr>
          <a:xfrm>
            <a:off x="9748660" y="3910466"/>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key</a:t>
            </a:r>
          </a:p>
        </p:txBody>
      </p:sp>
      <p:sp>
        <p:nvSpPr>
          <p:cNvPr id="32" name="Rectangle 31">
            <a:extLst>
              <a:ext uri="{FF2B5EF4-FFF2-40B4-BE49-F238E27FC236}">
                <a16:creationId xmlns:a16="http://schemas.microsoft.com/office/drawing/2014/main" id="{D835DE4D-0D1A-A048-B69C-72DE66DF3898}"/>
              </a:ext>
            </a:extLst>
          </p:cNvPr>
          <p:cNvSpPr/>
          <p:nvPr/>
        </p:nvSpPr>
        <p:spPr>
          <a:xfrm>
            <a:off x="10748592" y="3205288"/>
            <a:ext cx="927495" cy="39488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236497F9-D7E4-CF4C-B11A-8DB356DB85AE}"/>
              </a:ext>
            </a:extLst>
          </p:cNvPr>
          <p:cNvSpPr/>
          <p:nvPr/>
        </p:nvSpPr>
        <p:spPr>
          <a:xfrm>
            <a:off x="10748593" y="3815348"/>
            <a:ext cx="927494" cy="48452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289020C9-531A-FA49-993C-F2D35BF036F7}"/>
              </a:ext>
            </a:extLst>
          </p:cNvPr>
          <p:cNvCxnSpPr>
            <a:cxnSpLocks/>
            <a:stCxn id="32" idx="2"/>
            <a:endCxn id="33" idx="0"/>
          </p:cNvCxnSpPr>
          <p:nvPr/>
        </p:nvCxnSpPr>
        <p:spPr>
          <a:xfrm>
            <a:off x="11212340" y="3600173"/>
            <a:ext cx="0" cy="2151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5" name="Rectangle 34">
            <a:extLst>
              <a:ext uri="{FF2B5EF4-FFF2-40B4-BE49-F238E27FC236}">
                <a16:creationId xmlns:a16="http://schemas.microsoft.com/office/drawing/2014/main" id="{182E1880-5912-904D-9F23-2D7393FB4E4C}"/>
              </a:ext>
            </a:extLst>
          </p:cNvPr>
          <p:cNvSpPr/>
          <p:nvPr/>
        </p:nvSpPr>
        <p:spPr>
          <a:xfrm>
            <a:off x="10827468" y="3910466"/>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val</a:t>
            </a:r>
            <a:endParaRPr lang="en-US" sz="2000" dirty="0"/>
          </a:p>
        </p:txBody>
      </p:sp>
      <p:sp>
        <p:nvSpPr>
          <p:cNvPr id="36" name="Rectangle 35">
            <a:extLst>
              <a:ext uri="{FF2B5EF4-FFF2-40B4-BE49-F238E27FC236}">
                <a16:creationId xmlns:a16="http://schemas.microsoft.com/office/drawing/2014/main" id="{1BF4127C-686B-BF4F-B10C-AD95F1489598}"/>
              </a:ext>
            </a:extLst>
          </p:cNvPr>
          <p:cNvSpPr/>
          <p:nvPr/>
        </p:nvSpPr>
        <p:spPr>
          <a:xfrm>
            <a:off x="9669784" y="4521457"/>
            <a:ext cx="927495" cy="39488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5C7AB7E-CF7E-084B-A72D-8FA241B16AC6}"/>
              </a:ext>
            </a:extLst>
          </p:cNvPr>
          <p:cNvSpPr/>
          <p:nvPr/>
        </p:nvSpPr>
        <p:spPr>
          <a:xfrm>
            <a:off x="9669785" y="5131517"/>
            <a:ext cx="927494" cy="83099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75FFCB8E-E26A-0345-AE7F-1789F2A58FC8}"/>
              </a:ext>
            </a:extLst>
          </p:cNvPr>
          <p:cNvCxnSpPr>
            <a:cxnSpLocks/>
            <a:stCxn id="36" idx="2"/>
            <a:endCxn id="37" idx="0"/>
          </p:cNvCxnSpPr>
          <p:nvPr/>
        </p:nvCxnSpPr>
        <p:spPr>
          <a:xfrm>
            <a:off x="10133532" y="4916342"/>
            <a:ext cx="0" cy="2151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1376A07D-180D-A34C-A5AB-CB080205FE7C}"/>
              </a:ext>
            </a:extLst>
          </p:cNvPr>
          <p:cNvSpPr/>
          <p:nvPr/>
        </p:nvSpPr>
        <p:spPr>
          <a:xfrm>
            <a:off x="9748660" y="5226635"/>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key</a:t>
            </a:r>
          </a:p>
        </p:txBody>
      </p:sp>
      <p:sp>
        <p:nvSpPr>
          <p:cNvPr id="40" name="Rectangle 39">
            <a:extLst>
              <a:ext uri="{FF2B5EF4-FFF2-40B4-BE49-F238E27FC236}">
                <a16:creationId xmlns:a16="http://schemas.microsoft.com/office/drawing/2014/main" id="{A47FD82A-8829-BF4B-8B0F-AF45AFBC7DC3}"/>
              </a:ext>
            </a:extLst>
          </p:cNvPr>
          <p:cNvSpPr/>
          <p:nvPr/>
        </p:nvSpPr>
        <p:spPr>
          <a:xfrm>
            <a:off x="9743269" y="5575069"/>
            <a:ext cx="780524"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val</a:t>
            </a:r>
            <a:endParaRPr lang="en-US" sz="2000" dirty="0"/>
          </a:p>
        </p:txBody>
      </p:sp>
      <p:sp>
        <p:nvSpPr>
          <p:cNvPr id="41" name="TextBox 40">
            <a:extLst>
              <a:ext uri="{FF2B5EF4-FFF2-40B4-BE49-F238E27FC236}">
                <a16:creationId xmlns:a16="http://schemas.microsoft.com/office/drawing/2014/main" id="{8AF48980-D7F6-7948-BA94-D7622A809BED}"/>
              </a:ext>
            </a:extLst>
          </p:cNvPr>
          <p:cNvSpPr txBox="1"/>
          <p:nvPr/>
        </p:nvSpPr>
        <p:spPr>
          <a:xfrm>
            <a:off x="10733801" y="4788773"/>
            <a:ext cx="997931" cy="646331"/>
          </a:xfrm>
          <a:prstGeom prst="rect">
            <a:avLst/>
          </a:prstGeom>
          <a:noFill/>
        </p:spPr>
        <p:txBody>
          <a:bodyPr wrap="square" rtlCol="0">
            <a:spAutoFit/>
          </a:bodyPr>
          <a:lstStyle/>
          <a:p>
            <a:pPr algn="ctr"/>
            <a:r>
              <a:rPr lang="en-US" sz="3600" dirty="0">
                <a:sym typeface="Wingdings" pitchFamily="2" charset="2"/>
              </a:rPr>
              <a:t>……</a:t>
            </a:r>
            <a:endParaRPr lang="en-US" sz="3600" i="1" dirty="0">
              <a:solidFill>
                <a:srgbClr val="C00000"/>
              </a:solidFill>
              <a:sym typeface="Wingdings" pitchFamily="2" charset="2"/>
            </a:endParaRPr>
          </a:p>
        </p:txBody>
      </p:sp>
      <p:sp>
        <p:nvSpPr>
          <p:cNvPr id="42" name="Rectangle 41">
            <a:extLst>
              <a:ext uri="{FF2B5EF4-FFF2-40B4-BE49-F238E27FC236}">
                <a16:creationId xmlns:a16="http://schemas.microsoft.com/office/drawing/2014/main" id="{94215D4A-A0C1-504C-9993-44DECD9E5877}"/>
              </a:ext>
            </a:extLst>
          </p:cNvPr>
          <p:cNvSpPr/>
          <p:nvPr/>
        </p:nvSpPr>
        <p:spPr>
          <a:xfrm>
            <a:off x="9592140" y="3148866"/>
            <a:ext cx="2177939" cy="2969597"/>
          </a:xfrm>
          <a:prstGeom prst="rect">
            <a:avLst/>
          </a:prstGeom>
          <a:solidFill>
            <a:srgbClr val="FFFFFF">
              <a:alpha val="83137"/>
            </a:srgb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Graphic 44" descr="Checkmark">
            <a:extLst>
              <a:ext uri="{FF2B5EF4-FFF2-40B4-BE49-F238E27FC236}">
                <a16:creationId xmlns:a16="http://schemas.microsoft.com/office/drawing/2014/main" id="{61DFB32A-71C2-B444-BA31-DC525C25AF9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811616" y="4043508"/>
            <a:ext cx="457200" cy="457200"/>
          </a:xfrm>
          <a:prstGeom prst="rect">
            <a:avLst/>
          </a:prstGeom>
        </p:spPr>
      </p:pic>
      <p:pic>
        <p:nvPicPr>
          <p:cNvPr id="47" name="Graphic 46" descr="Close">
            <a:extLst>
              <a:ext uri="{FF2B5EF4-FFF2-40B4-BE49-F238E27FC236}">
                <a16:creationId xmlns:a16="http://schemas.microsoft.com/office/drawing/2014/main" id="{69C3699E-44D2-9045-989B-80FEA0C6617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33631" y="4043508"/>
            <a:ext cx="457200" cy="457200"/>
          </a:xfrm>
          <a:prstGeom prst="rect">
            <a:avLst/>
          </a:prstGeom>
        </p:spPr>
      </p:pic>
      <p:pic>
        <p:nvPicPr>
          <p:cNvPr id="48" name="Graphic 47" descr="Close">
            <a:extLst>
              <a:ext uri="{FF2B5EF4-FFF2-40B4-BE49-F238E27FC236}">
                <a16:creationId xmlns:a16="http://schemas.microsoft.com/office/drawing/2014/main" id="{0FDA43B3-F2CE-C342-8FCE-788686846A5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004167" y="4043508"/>
            <a:ext cx="457200" cy="457200"/>
          </a:xfrm>
          <a:prstGeom prst="rect">
            <a:avLst/>
          </a:prstGeom>
        </p:spPr>
      </p:pic>
      <p:pic>
        <p:nvPicPr>
          <p:cNvPr id="49" name="Graphic 48" descr="Close">
            <a:extLst>
              <a:ext uri="{FF2B5EF4-FFF2-40B4-BE49-F238E27FC236}">
                <a16:creationId xmlns:a16="http://schemas.microsoft.com/office/drawing/2014/main" id="{0A031B76-271E-B24D-B67B-2D78303F5F3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33631" y="5694903"/>
            <a:ext cx="457200" cy="457200"/>
          </a:xfrm>
          <a:prstGeom prst="rect">
            <a:avLst/>
          </a:prstGeom>
        </p:spPr>
      </p:pic>
    </p:spTree>
    <p:extLst>
      <p:ext uri="{BB962C8B-B14F-4D97-AF65-F5344CB8AC3E}">
        <p14:creationId xmlns:p14="http://schemas.microsoft.com/office/powerpoint/2010/main" val="217589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p:bldP spid="12" grpId="0"/>
      <p:bldP spid="15" grpId="0" animBg="1"/>
      <p:bldP spid="17" grpId="0"/>
      <p:bldP spid="18" grpId="0" animBg="1"/>
      <p:bldP spid="19" grpId="0" animBg="1"/>
      <p:bldP spid="20" grpId="0" animBg="1"/>
      <p:bldP spid="22" grpId="0"/>
      <p:bldP spid="16" grpId="0" animBg="1"/>
      <p:bldP spid="23" grpId="0" animBg="1"/>
      <p:bldP spid="27" grpId="0" animBg="1"/>
      <p:bldP spid="28" grpId="0" animBg="1"/>
      <p:bldP spid="29" grpId="0" animBg="1"/>
      <p:bldP spid="31" grpId="0" animBg="1"/>
      <p:bldP spid="32" grpId="0" animBg="1"/>
      <p:bldP spid="33" grpId="0" animBg="1"/>
      <p:bldP spid="35" grpId="0" animBg="1"/>
      <p:bldP spid="36" grpId="0" animBg="1"/>
      <p:bldP spid="37" grpId="0" animBg="1"/>
      <p:bldP spid="39" grpId="0" animBg="1"/>
      <p:bldP spid="40" grpId="0" animBg="1"/>
      <p:bldP spid="41" grpId="0"/>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Key Idea 2: Output Equivalence Checking</a:t>
            </a:r>
          </a:p>
        </p:txBody>
      </p:sp>
      <p:sp>
        <p:nvSpPr>
          <p:cNvPr id="7" name="Slide Number Placeholder 6">
            <a:extLst>
              <a:ext uri="{FF2B5EF4-FFF2-40B4-BE49-F238E27FC236}">
                <a16:creationId xmlns:a16="http://schemas.microsoft.com/office/drawing/2014/main" id="{CCD6DC73-42FB-2649-9888-A7C6976959D8}"/>
              </a:ext>
            </a:extLst>
          </p:cNvPr>
          <p:cNvSpPr>
            <a:spLocks noGrp="1"/>
          </p:cNvSpPr>
          <p:nvPr>
            <p:ph type="sldNum" sz="quarter" idx="12"/>
          </p:nvPr>
        </p:nvSpPr>
        <p:spPr/>
        <p:txBody>
          <a:bodyPr/>
          <a:lstStyle/>
          <a:p>
            <a:fld id="{9A31AEB5-0D90-3340-AFD9-9850B4457261}" type="slidenum">
              <a:rPr lang="en-US" smtClean="0"/>
              <a:t>12</a:t>
            </a:fld>
            <a:endParaRPr lang="en-US"/>
          </a:p>
        </p:txBody>
      </p:sp>
      <p:sp>
        <p:nvSpPr>
          <p:cNvPr id="8" name="TextBox 7">
            <a:extLst>
              <a:ext uri="{FF2B5EF4-FFF2-40B4-BE49-F238E27FC236}">
                <a16:creationId xmlns:a16="http://schemas.microsoft.com/office/drawing/2014/main" id="{700308DA-623C-2548-8694-78956EC5F2BC}"/>
              </a:ext>
            </a:extLst>
          </p:cNvPr>
          <p:cNvSpPr txBox="1"/>
          <p:nvPr/>
        </p:nvSpPr>
        <p:spPr>
          <a:xfrm>
            <a:off x="409575" y="930877"/>
            <a:ext cx="1051560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Challenge: How to automatically validate a crashed state?</a:t>
            </a:r>
          </a:p>
        </p:txBody>
      </p:sp>
      <p:sp>
        <p:nvSpPr>
          <p:cNvPr id="10" name="TextBox 9">
            <a:extLst>
              <a:ext uri="{FF2B5EF4-FFF2-40B4-BE49-F238E27FC236}">
                <a16:creationId xmlns:a16="http://schemas.microsoft.com/office/drawing/2014/main" id="{29BDD7C4-A0E3-9040-ACD8-D2999DF45F90}"/>
              </a:ext>
            </a:extLst>
          </p:cNvPr>
          <p:cNvSpPr txBox="1"/>
          <p:nvPr/>
        </p:nvSpPr>
        <p:spPr>
          <a:xfrm>
            <a:off x="409575" y="1690919"/>
            <a:ext cx="10515600" cy="461665"/>
          </a:xfrm>
          <a:prstGeom prst="rect">
            <a:avLst/>
          </a:prstGeom>
          <a:noFill/>
        </p:spPr>
        <p:txBody>
          <a:bodyPr wrap="square" rtlCol="0">
            <a:spAutoFit/>
          </a:bodyPr>
          <a:lstStyle/>
          <a:p>
            <a:r>
              <a:rPr lang="en-US" sz="2400" dirty="0">
                <a:sym typeface="Wingdings" pitchFamily="2" charset="2"/>
              </a:rPr>
              <a:t>Test durable linearizability (all or nothing semantics)</a:t>
            </a:r>
            <a:r>
              <a:rPr lang="en-US" sz="2400" i="1" dirty="0">
                <a:solidFill>
                  <a:srgbClr val="C00000"/>
                </a:solidFill>
                <a:sym typeface="Wingdings" pitchFamily="2" charset="2"/>
              </a:rPr>
              <a:t> by comparing outputs</a:t>
            </a:r>
          </a:p>
        </p:txBody>
      </p:sp>
      <p:sp>
        <p:nvSpPr>
          <p:cNvPr id="11" name="Rectangle 10">
            <a:extLst>
              <a:ext uri="{FF2B5EF4-FFF2-40B4-BE49-F238E27FC236}">
                <a16:creationId xmlns:a16="http://schemas.microsoft.com/office/drawing/2014/main" id="{248FC225-6A5A-5A42-B6BA-5B466CEB47FF}"/>
              </a:ext>
            </a:extLst>
          </p:cNvPr>
          <p:cNvSpPr/>
          <p:nvPr/>
        </p:nvSpPr>
        <p:spPr>
          <a:xfrm>
            <a:off x="1574013" y="3069210"/>
            <a:ext cx="2147760" cy="10285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Insert  (key, val1)</a:t>
            </a:r>
          </a:p>
          <a:p>
            <a:r>
              <a:rPr lang="en-US" sz="2000" dirty="0"/>
              <a:t>Delete (key)</a:t>
            </a:r>
          </a:p>
          <a:p>
            <a:r>
              <a:rPr lang="en-US" sz="2000" dirty="0"/>
              <a:t>Insert  (key, val2)</a:t>
            </a:r>
          </a:p>
        </p:txBody>
      </p:sp>
      <p:pic>
        <p:nvPicPr>
          <p:cNvPr id="12" name="Graphic 11" descr="Lightning bolt">
            <a:extLst>
              <a:ext uri="{FF2B5EF4-FFF2-40B4-BE49-F238E27FC236}">
                <a16:creationId xmlns:a16="http://schemas.microsoft.com/office/drawing/2014/main" id="{D89C53A4-8C7A-724F-802C-4E594EBA18C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70828" y="3688487"/>
            <a:ext cx="461665" cy="461665"/>
          </a:xfrm>
          <a:prstGeom prst="rect">
            <a:avLst/>
          </a:prstGeom>
        </p:spPr>
      </p:pic>
      <p:sp>
        <p:nvSpPr>
          <p:cNvPr id="14" name="Rectangle 13">
            <a:extLst>
              <a:ext uri="{FF2B5EF4-FFF2-40B4-BE49-F238E27FC236}">
                <a16:creationId xmlns:a16="http://schemas.microsoft.com/office/drawing/2014/main" id="{36EEC5E2-E240-AF4C-920B-776EBBB0BF20}"/>
              </a:ext>
            </a:extLst>
          </p:cNvPr>
          <p:cNvSpPr/>
          <p:nvPr/>
        </p:nvSpPr>
        <p:spPr>
          <a:xfrm>
            <a:off x="1574013" y="5073190"/>
            <a:ext cx="2147760" cy="4205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Get (key)</a:t>
            </a:r>
          </a:p>
        </p:txBody>
      </p:sp>
      <p:sp>
        <p:nvSpPr>
          <p:cNvPr id="16" name="Can 15">
            <a:extLst>
              <a:ext uri="{FF2B5EF4-FFF2-40B4-BE49-F238E27FC236}">
                <a16:creationId xmlns:a16="http://schemas.microsoft.com/office/drawing/2014/main" id="{C6FB12B9-1341-2F41-A5F2-C7AEB040E95D}"/>
              </a:ext>
            </a:extLst>
          </p:cNvPr>
          <p:cNvSpPr/>
          <p:nvPr/>
        </p:nvSpPr>
        <p:spPr>
          <a:xfrm>
            <a:off x="1574014" y="4353549"/>
            <a:ext cx="2147760"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Crash NVM Image</a:t>
            </a:r>
          </a:p>
        </p:txBody>
      </p:sp>
      <p:sp>
        <p:nvSpPr>
          <p:cNvPr id="18" name="Down Arrow 17">
            <a:extLst>
              <a:ext uri="{FF2B5EF4-FFF2-40B4-BE49-F238E27FC236}">
                <a16:creationId xmlns:a16="http://schemas.microsoft.com/office/drawing/2014/main" id="{0A38620F-1ACA-954E-B5CD-F3560F58CC20}"/>
              </a:ext>
            </a:extLst>
          </p:cNvPr>
          <p:cNvSpPr/>
          <p:nvPr/>
        </p:nvSpPr>
        <p:spPr>
          <a:xfrm>
            <a:off x="2525681" y="4109328"/>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DA174379-62BE-F943-AA51-10EC070C570F}"/>
              </a:ext>
            </a:extLst>
          </p:cNvPr>
          <p:cNvSpPr/>
          <p:nvPr/>
        </p:nvSpPr>
        <p:spPr>
          <a:xfrm>
            <a:off x="2523206" y="4797930"/>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A93574DD-8A78-A84A-A35B-292058E94FCF}"/>
              </a:ext>
            </a:extLst>
          </p:cNvPr>
          <p:cNvSpPr/>
          <p:nvPr/>
        </p:nvSpPr>
        <p:spPr>
          <a:xfrm>
            <a:off x="4944050" y="4334777"/>
            <a:ext cx="2147760"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Oracle NVM Image 1</a:t>
            </a:r>
          </a:p>
        </p:txBody>
      </p:sp>
      <p:sp>
        <p:nvSpPr>
          <p:cNvPr id="26" name="Down Arrow 25">
            <a:extLst>
              <a:ext uri="{FF2B5EF4-FFF2-40B4-BE49-F238E27FC236}">
                <a16:creationId xmlns:a16="http://schemas.microsoft.com/office/drawing/2014/main" id="{816D9EC0-2020-AF4B-8FBE-ABC21D9B9D3D}"/>
              </a:ext>
            </a:extLst>
          </p:cNvPr>
          <p:cNvSpPr/>
          <p:nvPr/>
        </p:nvSpPr>
        <p:spPr>
          <a:xfrm>
            <a:off x="5888827" y="4099942"/>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A4FBD552-73D3-2E41-BEE9-5CEAB07EB3CF}"/>
              </a:ext>
            </a:extLst>
          </p:cNvPr>
          <p:cNvSpPr/>
          <p:nvPr/>
        </p:nvSpPr>
        <p:spPr>
          <a:xfrm>
            <a:off x="5888827" y="4788544"/>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EF21D78A-7390-3847-BD0C-ABD881225519}"/>
              </a:ext>
            </a:extLst>
          </p:cNvPr>
          <p:cNvSpPr/>
          <p:nvPr/>
        </p:nvSpPr>
        <p:spPr>
          <a:xfrm>
            <a:off x="8263036" y="4099942"/>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BA086DF9-B7E7-5E4D-8789-C608D27A9AE4}"/>
              </a:ext>
            </a:extLst>
          </p:cNvPr>
          <p:cNvSpPr/>
          <p:nvPr/>
        </p:nvSpPr>
        <p:spPr>
          <a:xfrm>
            <a:off x="8263036" y="4788544"/>
            <a:ext cx="241738" cy="277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AC1E918-E6CB-F646-91CC-DF28249191AA}"/>
              </a:ext>
            </a:extLst>
          </p:cNvPr>
          <p:cNvSpPr txBox="1"/>
          <p:nvPr/>
        </p:nvSpPr>
        <p:spPr>
          <a:xfrm>
            <a:off x="1637759" y="5613659"/>
            <a:ext cx="2012632" cy="461665"/>
          </a:xfrm>
          <a:prstGeom prst="rect">
            <a:avLst/>
          </a:prstGeom>
          <a:noFill/>
        </p:spPr>
        <p:txBody>
          <a:bodyPr wrap="square" rtlCol="0">
            <a:spAutoFit/>
          </a:bodyPr>
          <a:lstStyle/>
          <a:p>
            <a:pPr algn="ctr"/>
            <a:r>
              <a:rPr lang="en-US" sz="2400" dirty="0">
                <a:sym typeface="Wingdings" pitchFamily="2" charset="2"/>
              </a:rPr>
              <a:t>“val1”</a:t>
            </a:r>
            <a:endParaRPr lang="en-US" sz="2400" i="1" dirty="0">
              <a:solidFill>
                <a:srgbClr val="C00000"/>
              </a:solidFill>
              <a:sym typeface="Wingdings" pitchFamily="2" charset="2"/>
            </a:endParaRPr>
          </a:p>
        </p:txBody>
      </p:sp>
      <p:sp>
        <p:nvSpPr>
          <p:cNvPr id="33" name="TextBox 32">
            <a:extLst>
              <a:ext uri="{FF2B5EF4-FFF2-40B4-BE49-F238E27FC236}">
                <a16:creationId xmlns:a16="http://schemas.microsoft.com/office/drawing/2014/main" id="{CC7C4F99-D6E5-7149-B3AB-A5225AAFCD11}"/>
              </a:ext>
            </a:extLst>
          </p:cNvPr>
          <p:cNvSpPr txBox="1"/>
          <p:nvPr/>
        </p:nvSpPr>
        <p:spPr>
          <a:xfrm>
            <a:off x="4972759" y="5613659"/>
            <a:ext cx="2142242" cy="461665"/>
          </a:xfrm>
          <a:prstGeom prst="rect">
            <a:avLst/>
          </a:prstGeom>
          <a:noFill/>
        </p:spPr>
        <p:txBody>
          <a:bodyPr wrap="square" rtlCol="0">
            <a:spAutoFit/>
          </a:bodyPr>
          <a:lstStyle/>
          <a:p>
            <a:pPr algn="ctr"/>
            <a:r>
              <a:rPr lang="en-US" sz="2400" dirty="0">
                <a:sym typeface="Wingdings" pitchFamily="2" charset="2"/>
              </a:rPr>
              <a:t>“val2”</a:t>
            </a:r>
            <a:endParaRPr lang="en-US" sz="2400" i="1" dirty="0">
              <a:solidFill>
                <a:srgbClr val="C00000"/>
              </a:solidFill>
              <a:sym typeface="Wingdings" pitchFamily="2" charset="2"/>
            </a:endParaRPr>
          </a:p>
        </p:txBody>
      </p:sp>
      <p:sp>
        <p:nvSpPr>
          <p:cNvPr id="34" name="TextBox 33">
            <a:extLst>
              <a:ext uri="{FF2B5EF4-FFF2-40B4-BE49-F238E27FC236}">
                <a16:creationId xmlns:a16="http://schemas.microsoft.com/office/drawing/2014/main" id="{EB3CD11D-2798-4544-9BDA-4C0770D0882A}"/>
              </a:ext>
            </a:extLst>
          </p:cNvPr>
          <p:cNvSpPr txBox="1"/>
          <p:nvPr/>
        </p:nvSpPr>
        <p:spPr>
          <a:xfrm>
            <a:off x="7223016" y="5613659"/>
            <a:ext cx="2424327" cy="461665"/>
          </a:xfrm>
          <a:prstGeom prst="rect">
            <a:avLst/>
          </a:prstGeom>
          <a:noFill/>
        </p:spPr>
        <p:txBody>
          <a:bodyPr wrap="square" rtlCol="0">
            <a:spAutoFit/>
          </a:bodyPr>
          <a:lstStyle/>
          <a:p>
            <a:pPr algn="ctr"/>
            <a:r>
              <a:rPr lang="en-US" sz="2400" dirty="0">
                <a:sym typeface="Wingdings" pitchFamily="2" charset="2"/>
              </a:rPr>
              <a:t>null</a:t>
            </a:r>
            <a:endParaRPr lang="en-US" sz="2400" i="1" dirty="0">
              <a:solidFill>
                <a:srgbClr val="C00000"/>
              </a:solidFill>
              <a:sym typeface="Wingdings" pitchFamily="2" charset="2"/>
            </a:endParaRPr>
          </a:p>
        </p:txBody>
      </p:sp>
      <p:sp>
        <p:nvSpPr>
          <p:cNvPr id="35" name="Can 34">
            <a:extLst>
              <a:ext uri="{FF2B5EF4-FFF2-40B4-BE49-F238E27FC236}">
                <a16:creationId xmlns:a16="http://schemas.microsoft.com/office/drawing/2014/main" id="{8CEF6E05-C823-4446-A133-E21BD79645A8}"/>
              </a:ext>
            </a:extLst>
          </p:cNvPr>
          <p:cNvSpPr/>
          <p:nvPr/>
        </p:nvSpPr>
        <p:spPr>
          <a:xfrm>
            <a:off x="7361299" y="4334777"/>
            <a:ext cx="2147760" cy="444381"/>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Oracle NVM Image 2</a:t>
            </a:r>
          </a:p>
        </p:txBody>
      </p:sp>
      <p:sp>
        <p:nvSpPr>
          <p:cNvPr id="36" name="TextBox 35">
            <a:extLst>
              <a:ext uri="{FF2B5EF4-FFF2-40B4-BE49-F238E27FC236}">
                <a16:creationId xmlns:a16="http://schemas.microsoft.com/office/drawing/2014/main" id="{C9199E18-92E3-AF4E-8EAF-5F28BCD25282}"/>
              </a:ext>
            </a:extLst>
          </p:cNvPr>
          <p:cNvSpPr txBox="1"/>
          <p:nvPr/>
        </p:nvSpPr>
        <p:spPr>
          <a:xfrm>
            <a:off x="6885080" y="5613659"/>
            <a:ext cx="706975" cy="461665"/>
          </a:xfrm>
          <a:prstGeom prst="rect">
            <a:avLst/>
          </a:prstGeom>
          <a:noFill/>
        </p:spPr>
        <p:txBody>
          <a:bodyPr wrap="square" rtlCol="0">
            <a:spAutoFit/>
          </a:bodyPr>
          <a:lstStyle/>
          <a:p>
            <a:pPr algn="ctr"/>
            <a:r>
              <a:rPr lang="en-US" sz="2400" i="1" dirty="0">
                <a:solidFill>
                  <a:srgbClr val="C00000"/>
                </a:solidFill>
                <a:sym typeface="Wingdings" pitchFamily="2" charset="2"/>
              </a:rPr>
              <a:t>or</a:t>
            </a:r>
          </a:p>
        </p:txBody>
      </p:sp>
      <p:sp>
        <p:nvSpPr>
          <p:cNvPr id="37" name="Down Arrow 36">
            <a:extLst>
              <a:ext uri="{FF2B5EF4-FFF2-40B4-BE49-F238E27FC236}">
                <a16:creationId xmlns:a16="http://schemas.microsoft.com/office/drawing/2014/main" id="{F2003110-BA11-2E4F-A07C-16A5DA9178D1}"/>
              </a:ext>
            </a:extLst>
          </p:cNvPr>
          <p:cNvSpPr/>
          <p:nvPr/>
        </p:nvSpPr>
        <p:spPr>
          <a:xfrm rot="16200000">
            <a:off x="4187760" y="5180361"/>
            <a:ext cx="241738" cy="13282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6FAFEE4-F415-4446-BAAF-C1A3B3E0EBCD}"/>
              </a:ext>
            </a:extLst>
          </p:cNvPr>
          <p:cNvSpPr txBox="1"/>
          <p:nvPr/>
        </p:nvSpPr>
        <p:spPr>
          <a:xfrm>
            <a:off x="1544611" y="2549185"/>
            <a:ext cx="2198928" cy="461665"/>
          </a:xfrm>
          <a:prstGeom prst="rect">
            <a:avLst/>
          </a:prstGeom>
          <a:noFill/>
        </p:spPr>
        <p:txBody>
          <a:bodyPr wrap="square" rtlCol="0">
            <a:spAutoFit/>
          </a:bodyPr>
          <a:lstStyle/>
          <a:p>
            <a:pPr algn="ctr"/>
            <a:r>
              <a:rPr lang="en-US" sz="2400" dirty="0">
                <a:sym typeface="Wingdings" pitchFamily="2" charset="2"/>
              </a:rPr>
              <a:t>Crash Execution</a:t>
            </a:r>
            <a:endParaRPr lang="en-US" sz="2400" i="1" dirty="0">
              <a:solidFill>
                <a:srgbClr val="C00000"/>
              </a:solidFill>
              <a:sym typeface="Wingdings" pitchFamily="2" charset="2"/>
            </a:endParaRPr>
          </a:p>
        </p:txBody>
      </p:sp>
      <p:sp>
        <p:nvSpPr>
          <p:cNvPr id="39" name="TextBox 38">
            <a:extLst>
              <a:ext uri="{FF2B5EF4-FFF2-40B4-BE49-F238E27FC236}">
                <a16:creationId xmlns:a16="http://schemas.microsoft.com/office/drawing/2014/main" id="{0A48DACB-6727-6E41-A258-0567C5FCAE8A}"/>
              </a:ext>
            </a:extLst>
          </p:cNvPr>
          <p:cNvSpPr txBox="1"/>
          <p:nvPr/>
        </p:nvSpPr>
        <p:spPr>
          <a:xfrm>
            <a:off x="4944051" y="2552564"/>
            <a:ext cx="2147760" cy="461665"/>
          </a:xfrm>
          <a:prstGeom prst="rect">
            <a:avLst/>
          </a:prstGeom>
          <a:noFill/>
        </p:spPr>
        <p:txBody>
          <a:bodyPr wrap="square" rtlCol="0">
            <a:spAutoFit/>
          </a:bodyPr>
          <a:lstStyle/>
          <a:p>
            <a:pPr algn="ctr"/>
            <a:r>
              <a:rPr lang="en-US" sz="2400" dirty="0">
                <a:sym typeface="Wingdings" pitchFamily="2" charset="2"/>
              </a:rPr>
              <a:t>All Semantics</a:t>
            </a:r>
          </a:p>
        </p:txBody>
      </p:sp>
      <p:sp>
        <p:nvSpPr>
          <p:cNvPr id="40" name="TextBox 39">
            <a:extLst>
              <a:ext uri="{FF2B5EF4-FFF2-40B4-BE49-F238E27FC236}">
                <a16:creationId xmlns:a16="http://schemas.microsoft.com/office/drawing/2014/main" id="{C3048D32-6E50-EE4D-9BE7-48A2E2601F36}"/>
              </a:ext>
            </a:extLst>
          </p:cNvPr>
          <p:cNvSpPr txBox="1"/>
          <p:nvPr/>
        </p:nvSpPr>
        <p:spPr>
          <a:xfrm>
            <a:off x="7151567" y="2542969"/>
            <a:ext cx="2706413" cy="461665"/>
          </a:xfrm>
          <a:prstGeom prst="rect">
            <a:avLst/>
          </a:prstGeom>
          <a:noFill/>
        </p:spPr>
        <p:txBody>
          <a:bodyPr wrap="square" rtlCol="0">
            <a:spAutoFit/>
          </a:bodyPr>
          <a:lstStyle/>
          <a:p>
            <a:pPr algn="ctr"/>
            <a:r>
              <a:rPr lang="en-US" sz="2400" dirty="0">
                <a:sym typeface="Wingdings" pitchFamily="2" charset="2"/>
              </a:rPr>
              <a:t>Nothing Semantics</a:t>
            </a:r>
          </a:p>
        </p:txBody>
      </p:sp>
      <p:sp>
        <p:nvSpPr>
          <p:cNvPr id="41" name="TextBox 40">
            <a:extLst>
              <a:ext uri="{FF2B5EF4-FFF2-40B4-BE49-F238E27FC236}">
                <a16:creationId xmlns:a16="http://schemas.microsoft.com/office/drawing/2014/main" id="{B7D42598-946A-E344-B628-C21C9AEABD99}"/>
              </a:ext>
            </a:extLst>
          </p:cNvPr>
          <p:cNvSpPr txBox="1"/>
          <p:nvPr/>
        </p:nvSpPr>
        <p:spPr>
          <a:xfrm>
            <a:off x="3546256" y="5348983"/>
            <a:ext cx="1573312" cy="461665"/>
          </a:xfrm>
          <a:prstGeom prst="rect">
            <a:avLst/>
          </a:prstGeom>
          <a:noFill/>
        </p:spPr>
        <p:txBody>
          <a:bodyPr wrap="square" rtlCol="0">
            <a:spAutoFit/>
          </a:bodyPr>
          <a:lstStyle/>
          <a:p>
            <a:pPr algn="ctr"/>
            <a:r>
              <a:rPr lang="en-US" sz="2400" i="1" dirty="0">
                <a:solidFill>
                  <a:srgbClr val="C00000"/>
                </a:solidFill>
                <a:sym typeface="Wingdings" pitchFamily="2" charset="2"/>
              </a:rPr>
              <a:t>mismatch</a:t>
            </a:r>
          </a:p>
        </p:txBody>
      </p:sp>
      <p:sp>
        <p:nvSpPr>
          <p:cNvPr id="42" name="Rectangle 41">
            <a:extLst>
              <a:ext uri="{FF2B5EF4-FFF2-40B4-BE49-F238E27FC236}">
                <a16:creationId xmlns:a16="http://schemas.microsoft.com/office/drawing/2014/main" id="{C57FD502-94EF-8B47-B976-9AFFA07C5B0D}"/>
              </a:ext>
            </a:extLst>
          </p:cNvPr>
          <p:cNvSpPr/>
          <p:nvPr/>
        </p:nvSpPr>
        <p:spPr>
          <a:xfrm>
            <a:off x="4945638" y="3069210"/>
            <a:ext cx="2147760" cy="10285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Insert  (key, val1)</a:t>
            </a:r>
          </a:p>
          <a:p>
            <a:r>
              <a:rPr lang="en-US" sz="2000" dirty="0"/>
              <a:t>Delete (key)</a:t>
            </a:r>
          </a:p>
          <a:p>
            <a:r>
              <a:rPr lang="en-US" sz="2000" dirty="0">
                <a:highlight>
                  <a:srgbClr val="FFFF00"/>
                </a:highlight>
              </a:rPr>
              <a:t>Insert  (key, val2)</a:t>
            </a:r>
          </a:p>
        </p:txBody>
      </p:sp>
      <p:sp>
        <p:nvSpPr>
          <p:cNvPr id="43" name="Rectangle 42">
            <a:extLst>
              <a:ext uri="{FF2B5EF4-FFF2-40B4-BE49-F238E27FC236}">
                <a16:creationId xmlns:a16="http://schemas.microsoft.com/office/drawing/2014/main" id="{53897975-5B7F-A349-9473-B43A8F67CF1D}"/>
              </a:ext>
            </a:extLst>
          </p:cNvPr>
          <p:cNvSpPr/>
          <p:nvPr/>
        </p:nvSpPr>
        <p:spPr>
          <a:xfrm>
            <a:off x="7361299" y="3069210"/>
            <a:ext cx="2147760" cy="102856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Insert  (key, val1)</a:t>
            </a:r>
          </a:p>
          <a:p>
            <a:r>
              <a:rPr lang="en-US" sz="2000" dirty="0"/>
              <a:t>Delete (key)</a:t>
            </a:r>
          </a:p>
        </p:txBody>
      </p:sp>
      <p:sp>
        <p:nvSpPr>
          <p:cNvPr id="44" name="Rectangle 43">
            <a:extLst>
              <a:ext uri="{FF2B5EF4-FFF2-40B4-BE49-F238E27FC236}">
                <a16:creationId xmlns:a16="http://schemas.microsoft.com/office/drawing/2014/main" id="{E992E240-F452-F047-A269-854FD1A649D3}"/>
              </a:ext>
            </a:extLst>
          </p:cNvPr>
          <p:cNvSpPr/>
          <p:nvPr/>
        </p:nvSpPr>
        <p:spPr>
          <a:xfrm>
            <a:off x="4944050" y="5073190"/>
            <a:ext cx="2147760" cy="4205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Get (key)</a:t>
            </a:r>
          </a:p>
        </p:txBody>
      </p:sp>
      <p:sp>
        <p:nvSpPr>
          <p:cNvPr id="45" name="Rectangle 44">
            <a:extLst>
              <a:ext uri="{FF2B5EF4-FFF2-40B4-BE49-F238E27FC236}">
                <a16:creationId xmlns:a16="http://schemas.microsoft.com/office/drawing/2014/main" id="{E2AA2A24-11F4-714C-A721-81BCAB9A3FA2}"/>
              </a:ext>
            </a:extLst>
          </p:cNvPr>
          <p:cNvSpPr/>
          <p:nvPr/>
        </p:nvSpPr>
        <p:spPr>
          <a:xfrm>
            <a:off x="7361299" y="5073190"/>
            <a:ext cx="2147760" cy="4205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dirty="0"/>
              <a:t>Get (key)</a:t>
            </a:r>
          </a:p>
        </p:txBody>
      </p:sp>
      <p:sp>
        <p:nvSpPr>
          <p:cNvPr id="46" name="TextBox 45">
            <a:extLst>
              <a:ext uri="{FF2B5EF4-FFF2-40B4-BE49-F238E27FC236}">
                <a16:creationId xmlns:a16="http://schemas.microsoft.com/office/drawing/2014/main" id="{834A1CEE-6FF4-1D44-83B4-2346741C0D67}"/>
              </a:ext>
            </a:extLst>
          </p:cNvPr>
          <p:cNvSpPr txBox="1"/>
          <p:nvPr/>
        </p:nvSpPr>
        <p:spPr>
          <a:xfrm>
            <a:off x="3521973" y="5844490"/>
            <a:ext cx="1573312" cy="461665"/>
          </a:xfrm>
          <a:prstGeom prst="rect">
            <a:avLst/>
          </a:prstGeom>
          <a:noFill/>
        </p:spPr>
        <p:txBody>
          <a:bodyPr wrap="square" rtlCol="0">
            <a:spAutoFit/>
          </a:bodyPr>
          <a:lstStyle/>
          <a:p>
            <a:pPr algn="ctr"/>
            <a:r>
              <a:rPr lang="en-US" sz="2400" i="1" dirty="0">
                <a:solidFill>
                  <a:srgbClr val="C00000"/>
                </a:solidFill>
                <a:sym typeface="Wingdings" pitchFamily="2" charset="2"/>
              </a:rPr>
              <a:t>Bug!</a:t>
            </a:r>
          </a:p>
        </p:txBody>
      </p:sp>
    </p:spTree>
    <p:extLst>
      <p:ext uri="{BB962C8B-B14F-4D97-AF65-F5344CB8AC3E}">
        <p14:creationId xmlns:p14="http://schemas.microsoft.com/office/powerpoint/2010/main" val="6788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4" grpId="0" animBg="1"/>
      <p:bldP spid="16" grpId="0" animBg="1"/>
      <p:bldP spid="18" grpId="0" animBg="1"/>
      <p:bldP spid="19" grpId="0" animBg="1"/>
      <p:bldP spid="25" grpId="0" animBg="1"/>
      <p:bldP spid="26" grpId="0" animBg="1"/>
      <p:bldP spid="27" grpId="0" animBg="1"/>
      <p:bldP spid="30" grpId="0" animBg="1"/>
      <p:bldP spid="31" grpId="0" animBg="1"/>
      <p:bldP spid="32" grpId="0"/>
      <p:bldP spid="33" grpId="0"/>
      <p:bldP spid="34" grpId="0"/>
      <p:bldP spid="35" grpId="0" animBg="1"/>
      <p:bldP spid="36" grpId="0"/>
      <p:bldP spid="37" grpId="0" animBg="1"/>
      <p:bldP spid="38" grpId="0"/>
      <p:bldP spid="39" grpId="0"/>
      <p:bldP spid="40" grpId="0"/>
      <p:bldP spid="41" grpId="0"/>
      <p:bldP spid="42" grpId="0" animBg="1"/>
      <p:bldP spid="43" grpId="0" animBg="1"/>
      <p:bldP spid="44" grpId="0" animBg="1"/>
      <p:bldP spid="45" grpId="0" animBg="1"/>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4" y="362605"/>
            <a:ext cx="10968339"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Witcher: Systematic Crash Consistency Testing for NVM KV Stores</a:t>
            </a:r>
          </a:p>
        </p:txBody>
      </p:sp>
      <p:sp>
        <p:nvSpPr>
          <p:cNvPr id="7" name="Slide Number Placeholder 6">
            <a:extLst>
              <a:ext uri="{FF2B5EF4-FFF2-40B4-BE49-F238E27FC236}">
                <a16:creationId xmlns:a16="http://schemas.microsoft.com/office/drawing/2014/main" id="{EFB0BD1D-8D12-A648-AD27-79617DE3E23F}"/>
              </a:ext>
            </a:extLst>
          </p:cNvPr>
          <p:cNvSpPr>
            <a:spLocks noGrp="1"/>
          </p:cNvSpPr>
          <p:nvPr>
            <p:ph type="sldNum" sz="quarter" idx="12"/>
          </p:nvPr>
        </p:nvSpPr>
        <p:spPr/>
        <p:txBody>
          <a:bodyPr/>
          <a:lstStyle/>
          <a:p>
            <a:fld id="{9A31AEB5-0D90-3340-AFD9-9850B4457261}" type="slidenum">
              <a:rPr lang="en-US" smtClean="0"/>
              <a:t>13</a:t>
            </a:fld>
            <a:endParaRPr lang="en-US"/>
          </a:p>
        </p:txBody>
      </p:sp>
      <p:sp>
        <p:nvSpPr>
          <p:cNvPr id="8" name="Rectangle 7">
            <a:extLst>
              <a:ext uri="{FF2B5EF4-FFF2-40B4-BE49-F238E27FC236}">
                <a16:creationId xmlns:a16="http://schemas.microsoft.com/office/drawing/2014/main" id="{442095E6-9E98-A640-B888-59318CD09532}"/>
              </a:ext>
            </a:extLst>
          </p:cNvPr>
          <p:cNvSpPr/>
          <p:nvPr/>
        </p:nvSpPr>
        <p:spPr>
          <a:xfrm>
            <a:off x="1515164" y="2487922"/>
            <a:ext cx="1169233" cy="2156762"/>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Tracing </a:t>
            </a:r>
          </a:p>
          <a:p>
            <a:pPr algn="ctr"/>
            <a:r>
              <a:rPr lang="en-US" sz="2000" dirty="0"/>
              <a:t>Memory</a:t>
            </a:r>
          </a:p>
          <a:p>
            <a:pPr algn="ctr"/>
            <a:r>
              <a:rPr lang="en-US" sz="2000" dirty="0"/>
              <a:t>Accesses</a:t>
            </a:r>
          </a:p>
        </p:txBody>
      </p:sp>
      <p:sp>
        <p:nvSpPr>
          <p:cNvPr id="9" name="TextBox 8">
            <a:extLst>
              <a:ext uri="{FF2B5EF4-FFF2-40B4-BE49-F238E27FC236}">
                <a16:creationId xmlns:a16="http://schemas.microsoft.com/office/drawing/2014/main" id="{D6783145-A9ED-BD42-9C52-2D71C31F4B65}"/>
              </a:ext>
            </a:extLst>
          </p:cNvPr>
          <p:cNvSpPr txBox="1"/>
          <p:nvPr/>
        </p:nvSpPr>
        <p:spPr>
          <a:xfrm>
            <a:off x="-22090" y="2868207"/>
            <a:ext cx="1135043" cy="400110"/>
          </a:xfrm>
          <a:prstGeom prst="rect">
            <a:avLst/>
          </a:prstGeom>
          <a:noFill/>
        </p:spPr>
        <p:txBody>
          <a:bodyPr wrap="square" rtlCol="0">
            <a:spAutoFit/>
          </a:bodyPr>
          <a:lstStyle/>
          <a:p>
            <a:pPr algn="ctr"/>
            <a:r>
              <a:rPr lang="en-US" sz="2000" dirty="0">
                <a:sym typeface="Wingdings" pitchFamily="2" charset="2"/>
              </a:rPr>
              <a:t>Program</a:t>
            </a:r>
          </a:p>
        </p:txBody>
      </p:sp>
      <p:sp>
        <p:nvSpPr>
          <p:cNvPr id="10" name="TextBox 9">
            <a:extLst>
              <a:ext uri="{FF2B5EF4-FFF2-40B4-BE49-F238E27FC236}">
                <a16:creationId xmlns:a16="http://schemas.microsoft.com/office/drawing/2014/main" id="{9B4013BB-2216-834D-BE50-A0B53CAA05AF}"/>
              </a:ext>
            </a:extLst>
          </p:cNvPr>
          <p:cNvSpPr txBox="1"/>
          <p:nvPr/>
        </p:nvSpPr>
        <p:spPr>
          <a:xfrm>
            <a:off x="262751" y="3572339"/>
            <a:ext cx="840828" cy="707886"/>
          </a:xfrm>
          <a:prstGeom prst="rect">
            <a:avLst/>
          </a:prstGeom>
          <a:noFill/>
        </p:spPr>
        <p:txBody>
          <a:bodyPr wrap="square" rtlCol="0">
            <a:spAutoFit/>
          </a:bodyPr>
          <a:lstStyle/>
          <a:p>
            <a:pPr algn="ctr"/>
            <a:r>
              <a:rPr lang="en-US" sz="2000" dirty="0">
                <a:sym typeface="Wingdings" pitchFamily="2" charset="2"/>
              </a:rPr>
              <a:t>Test Cases</a:t>
            </a:r>
          </a:p>
        </p:txBody>
      </p:sp>
      <p:sp>
        <p:nvSpPr>
          <p:cNvPr id="11" name="Rectangle 10">
            <a:extLst>
              <a:ext uri="{FF2B5EF4-FFF2-40B4-BE49-F238E27FC236}">
                <a16:creationId xmlns:a16="http://schemas.microsoft.com/office/drawing/2014/main" id="{BF01FDAD-4560-3046-BDDA-F57D4D8206FB}"/>
              </a:ext>
            </a:extLst>
          </p:cNvPr>
          <p:cNvSpPr/>
          <p:nvPr/>
        </p:nvSpPr>
        <p:spPr>
          <a:xfrm>
            <a:off x="3419325" y="2487923"/>
            <a:ext cx="1445324" cy="134668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Inferring Likely Correctness Conditions</a:t>
            </a:r>
          </a:p>
        </p:txBody>
      </p:sp>
      <p:sp>
        <p:nvSpPr>
          <p:cNvPr id="12" name="Rectangle 11">
            <a:extLst>
              <a:ext uri="{FF2B5EF4-FFF2-40B4-BE49-F238E27FC236}">
                <a16:creationId xmlns:a16="http://schemas.microsoft.com/office/drawing/2014/main" id="{00A72F3B-D451-0B42-BB2B-C1664A5D4E3F}"/>
              </a:ext>
            </a:extLst>
          </p:cNvPr>
          <p:cNvSpPr/>
          <p:nvPr/>
        </p:nvSpPr>
        <p:spPr>
          <a:xfrm>
            <a:off x="5475930" y="2487923"/>
            <a:ext cx="1445324" cy="134668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Generating Crash NVM Images</a:t>
            </a:r>
          </a:p>
        </p:txBody>
      </p:sp>
      <p:sp>
        <p:nvSpPr>
          <p:cNvPr id="13" name="Rectangle 12">
            <a:extLst>
              <a:ext uri="{FF2B5EF4-FFF2-40B4-BE49-F238E27FC236}">
                <a16:creationId xmlns:a16="http://schemas.microsoft.com/office/drawing/2014/main" id="{6D75B0AD-D641-7547-BF03-B443308FB44E}"/>
              </a:ext>
            </a:extLst>
          </p:cNvPr>
          <p:cNvSpPr/>
          <p:nvPr/>
        </p:nvSpPr>
        <p:spPr>
          <a:xfrm>
            <a:off x="7656181" y="2487923"/>
            <a:ext cx="1643966" cy="134668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Output Equivalence Checking</a:t>
            </a:r>
          </a:p>
        </p:txBody>
      </p:sp>
      <p:sp>
        <p:nvSpPr>
          <p:cNvPr id="14" name="TextBox 13">
            <a:extLst>
              <a:ext uri="{FF2B5EF4-FFF2-40B4-BE49-F238E27FC236}">
                <a16:creationId xmlns:a16="http://schemas.microsoft.com/office/drawing/2014/main" id="{894024FE-0604-E44D-9DA1-641F820F09BC}"/>
              </a:ext>
            </a:extLst>
          </p:cNvPr>
          <p:cNvSpPr txBox="1"/>
          <p:nvPr/>
        </p:nvSpPr>
        <p:spPr>
          <a:xfrm>
            <a:off x="9943043" y="2961210"/>
            <a:ext cx="1988636" cy="400110"/>
          </a:xfrm>
          <a:prstGeom prst="rect">
            <a:avLst/>
          </a:prstGeom>
          <a:noFill/>
        </p:spPr>
        <p:txBody>
          <a:bodyPr wrap="square" rtlCol="0">
            <a:spAutoFit/>
          </a:bodyPr>
          <a:lstStyle/>
          <a:p>
            <a:r>
              <a:rPr lang="en-US" sz="2000" dirty="0">
                <a:sym typeface="Wingdings" pitchFamily="2" charset="2"/>
              </a:rPr>
              <a:t>Correctness Bugs</a:t>
            </a:r>
          </a:p>
        </p:txBody>
      </p:sp>
      <p:sp>
        <p:nvSpPr>
          <p:cNvPr id="15" name="TextBox 14">
            <a:extLst>
              <a:ext uri="{FF2B5EF4-FFF2-40B4-BE49-F238E27FC236}">
                <a16:creationId xmlns:a16="http://schemas.microsoft.com/office/drawing/2014/main" id="{79105FF9-C302-5240-ACE8-9831D9607F10}"/>
              </a:ext>
            </a:extLst>
          </p:cNvPr>
          <p:cNvSpPr txBox="1"/>
          <p:nvPr/>
        </p:nvSpPr>
        <p:spPr>
          <a:xfrm>
            <a:off x="9943043" y="4189358"/>
            <a:ext cx="2239796" cy="400110"/>
          </a:xfrm>
          <a:prstGeom prst="rect">
            <a:avLst/>
          </a:prstGeom>
          <a:noFill/>
        </p:spPr>
        <p:txBody>
          <a:bodyPr wrap="square" rtlCol="0">
            <a:spAutoFit/>
          </a:bodyPr>
          <a:lstStyle/>
          <a:p>
            <a:r>
              <a:rPr lang="en-US" sz="2000" dirty="0">
                <a:sym typeface="Wingdings" pitchFamily="2" charset="2"/>
              </a:rPr>
              <a:t>Performance Bugs</a:t>
            </a:r>
          </a:p>
        </p:txBody>
      </p:sp>
      <p:sp>
        <p:nvSpPr>
          <p:cNvPr id="16" name="Rectangle 15">
            <a:extLst>
              <a:ext uri="{FF2B5EF4-FFF2-40B4-BE49-F238E27FC236}">
                <a16:creationId xmlns:a16="http://schemas.microsoft.com/office/drawing/2014/main" id="{B775F2D1-C552-1D4B-8022-5DB34CC63AE1}"/>
              </a:ext>
            </a:extLst>
          </p:cNvPr>
          <p:cNvSpPr/>
          <p:nvPr/>
        </p:nvSpPr>
        <p:spPr>
          <a:xfrm>
            <a:off x="3419325" y="4134143"/>
            <a:ext cx="5880822" cy="51054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Trace-based Performance Bug Detection</a:t>
            </a:r>
          </a:p>
        </p:txBody>
      </p:sp>
      <p:cxnSp>
        <p:nvCxnSpPr>
          <p:cNvPr id="17" name="Straight Arrow Connector 16">
            <a:extLst>
              <a:ext uri="{FF2B5EF4-FFF2-40B4-BE49-F238E27FC236}">
                <a16:creationId xmlns:a16="http://schemas.microsoft.com/office/drawing/2014/main" id="{6462014B-36FF-5149-B09F-936B46C38E95}"/>
              </a:ext>
            </a:extLst>
          </p:cNvPr>
          <p:cNvCxnSpPr>
            <a:cxnSpLocks/>
            <a:endCxn id="11" idx="1"/>
          </p:cNvCxnSpPr>
          <p:nvPr/>
        </p:nvCxnSpPr>
        <p:spPr>
          <a:xfrm>
            <a:off x="2684397" y="3161265"/>
            <a:ext cx="73492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48839B1-7207-B94C-9FAA-317F2746B499}"/>
              </a:ext>
            </a:extLst>
          </p:cNvPr>
          <p:cNvCxnSpPr>
            <a:cxnSpLocks/>
            <a:stCxn id="11" idx="3"/>
            <a:endCxn id="12" idx="1"/>
          </p:cNvCxnSpPr>
          <p:nvPr/>
        </p:nvCxnSpPr>
        <p:spPr>
          <a:xfrm>
            <a:off x="4864649" y="3161265"/>
            <a:ext cx="61128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E6B9A2D-5917-A54E-A0BC-6CC3A1F8435B}"/>
              </a:ext>
            </a:extLst>
          </p:cNvPr>
          <p:cNvCxnSpPr>
            <a:cxnSpLocks/>
            <a:stCxn id="12" idx="3"/>
            <a:endCxn id="13" idx="1"/>
          </p:cNvCxnSpPr>
          <p:nvPr/>
        </p:nvCxnSpPr>
        <p:spPr>
          <a:xfrm>
            <a:off x="6921254" y="3161265"/>
            <a:ext cx="73492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18BA4211-BAB6-BE4C-A8E4-3EDAEC9E595B}"/>
              </a:ext>
            </a:extLst>
          </p:cNvPr>
          <p:cNvCxnSpPr>
            <a:cxnSpLocks/>
            <a:stCxn id="13" idx="3"/>
            <a:endCxn id="14" idx="1"/>
          </p:cNvCxnSpPr>
          <p:nvPr/>
        </p:nvCxnSpPr>
        <p:spPr>
          <a:xfrm>
            <a:off x="9300147" y="3161265"/>
            <a:ext cx="64289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59C64845-B611-E346-A834-02FC19B8B215}"/>
              </a:ext>
            </a:extLst>
          </p:cNvPr>
          <p:cNvCxnSpPr>
            <a:cxnSpLocks/>
            <a:stCxn id="16" idx="3"/>
            <a:endCxn id="15" idx="1"/>
          </p:cNvCxnSpPr>
          <p:nvPr/>
        </p:nvCxnSpPr>
        <p:spPr>
          <a:xfrm flipV="1">
            <a:off x="9300147" y="4389413"/>
            <a:ext cx="642896"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6E0E5910-0305-C54C-9778-006824401950}"/>
              </a:ext>
            </a:extLst>
          </p:cNvPr>
          <p:cNvCxnSpPr>
            <a:cxnSpLocks/>
            <a:endCxn id="16" idx="1"/>
          </p:cNvCxnSpPr>
          <p:nvPr/>
        </p:nvCxnSpPr>
        <p:spPr>
          <a:xfrm>
            <a:off x="2684397" y="4389414"/>
            <a:ext cx="73492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126242B8-CD65-D443-AAA5-60338A6688E0}"/>
              </a:ext>
            </a:extLst>
          </p:cNvPr>
          <p:cNvCxnSpPr>
            <a:cxnSpLocks/>
            <a:stCxn id="9" idx="3"/>
          </p:cNvCxnSpPr>
          <p:nvPr/>
        </p:nvCxnSpPr>
        <p:spPr>
          <a:xfrm>
            <a:off x="1112953" y="3068262"/>
            <a:ext cx="40221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199D090E-D195-8B4F-BBDA-52630CDE9312}"/>
              </a:ext>
            </a:extLst>
          </p:cNvPr>
          <p:cNvCxnSpPr>
            <a:cxnSpLocks/>
            <a:stCxn id="10" idx="3"/>
          </p:cNvCxnSpPr>
          <p:nvPr/>
        </p:nvCxnSpPr>
        <p:spPr>
          <a:xfrm>
            <a:off x="1103579" y="3926282"/>
            <a:ext cx="41158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630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P spid="12" grpId="0" animBg="1"/>
      <p:bldP spid="13" grpId="0" animBg="1"/>
      <p:bldP spid="14" grpId="0"/>
      <p:bldP spid="15"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Tracing Memory Accesses</a:t>
            </a:r>
          </a:p>
        </p:txBody>
      </p:sp>
      <p:sp>
        <p:nvSpPr>
          <p:cNvPr id="7" name="TextBox 6">
            <a:extLst>
              <a:ext uri="{FF2B5EF4-FFF2-40B4-BE49-F238E27FC236}">
                <a16:creationId xmlns:a16="http://schemas.microsoft.com/office/drawing/2014/main" id="{85D64D71-C7F2-B342-A1FB-F2DADB05E5D6}"/>
              </a:ext>
            </a:extLst>
          </p:cNvPr>
          <p:cNvSpPr txBox="1"/>
          <p:nvPr/>
        </p:nvSpPr>
        <p:spPr>
          <a:xfrm>
            <a:off x="409574" y="1056048"/>
            <a:ext cx="1051560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LLVM compiler pass</a:t>
            </a:r>
          </a:p>
          <a:p>
            <a:pPr marL="342900" indent="-342900">
              <a:buFont typeface="Arial" panose="020B0604020202020204" pitchFamily="34" charset="0"/>
              <a:buChar char="•"/>
            </a:pPr>
            <a:r>
              <a:rPr lang="en-US" sz="2400" dirty="0">
                <a:sym typeface="Wingdings" pitchFamily="2" charset="2"/>
              </a:rPr>
              <a:t>Execute the instrumented binary with a test case to collect trace</a:t>
            </a:r>
          </a:p>
        </p:txBody>
      </p:sp>
      <p:sp>
        <p:nvSpPr>
          <p:cNvPr id="8" name="TextBox 7">
            <a:extLst>
              <a:ext uri="{FF2B5EF4-FFF2-40B4-BE49-F238E27FC236}">
                <a16:creationId xmlns:a16="http://schemas.microsoft.com/office/drawing/2014/main" id="{9060B4AA-51AA-2840-BDC6-8091AFDE9D6F}"/>
              </a:ext>
            </a:extLst>
          </p:cNvPr>
          <p:cNvSpPr txBox="1"/>
          <p:nvPr/>
        </p:nvSpPr>
        <p:spPr>
          <a:xfrm>
            <a:off x="409574" y="2316279"/>
            <a:ext cx="1051560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Load</a:t>
            </a:r>
          </a:p>
          <a:p>
            <a:pPr marL="342900" indent="-342900">
              <a:buFont typeface="Arial" panose="020B0604020202020204" pitchFamily="34" charset="0"/>
              <a:buChar char="•"/>
            </a:pPr>
            <a:r>
              <a:rPr lang="en-US" sz="2400" dirty="0">
                <a:sym typeface="Wingdings" pitchFamily="2" charset="2"/>
              </a:rPr>
              <a:t>Store with updated value</a:t>
            </a:r>
          </a:p>
          <a:p>
            <a:pPr marL="342900" indent="-342900">
              <a:buFont typeface="Arial" panose="020B0604020202020204" pitchFamily="34" charset="0"/>
              <a:buChar char="•"/>
            </a:pPr>
            <a:r>
              <a:rPr lang="en-US" sz="2400" dirty="0">
                <a:sym typeface="Wingdings" pitchFamily="2" charset="2"/>
              </a:rPr>
              <a:t>Branch</a:t>
            </a:r>
          </a:p>
          <a:p>
            <a:pPr marL="342900" indent="-342900">
              <a:buFont typeface="Arial" panose="020B0604020202020204" pitchFamily="34" charset="0"/>
              <a:buChar char="•"/>
            </a:pPr>
            <a:r>
              <a:rPr lang="en-US" sz="2400" dirty="0">
                <a:sym typeface="Wingdings" pitchFamily="2" charset="2"/>
              </a:rPr>
              <a:t>Call/return</a:t>
            </a:r>
          </a:p>
          <a:p>
            <a:pPr marL="342900" indent="-342900">
              <a:buFont typeface="Arial" panose="020B0604020202020204" pitchFamily="34" charset="0"/>
              <a:buChar char="•"/>
            </a:pPr>
            <a:r>
              <a:rPr lang="en-US" sz="2400" dirty="0">
                <a:sym typeface="Wingdings" pitchFamily="2" charset="2"/>
              </a:rPr>
              <a:t>Flush</a:t>
            </a:r>
          </a:p>
          <a:p>
            <a:pPr marL="342900" indent="-342900">
              <a:buFont typeface="Arial" panose="020B0604020202020204" pitchFamily="34" charset="0"/>
              <a:buChar char="•"/>
            </a:pPr>
            <a:r>
              <a:rPr lang="en-US" sz="2400" dirty="0">
                <a:sym typeface="Wingdings" pitchFamily="2" charset="2"/>
              </a:rPr>
              <a:t>Fence</a:t>
            </a:r>
          </a:p>
        </p:txBody>
      </p:sp>
    </p:spTree>
    <p:extLst>
      <p:ext uri="{BB962C8B-B14F-4D97-AF65-F5344CB8AC3E}">
        <p14:creationId xmlns:p14="http://schemas.microsoft.com/office/powerpoint/2010/main" val="2494614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Inferring Likely-Correctness Conditions</a:t>
            </a:r>
          </a:p>
        </p:txBody>
      </p:sp>
      <p:sp>
        <p:nvSpPr>
          <p:cNvPr id="7" name="TextBox 6">
            <a:extLst>
              <a:ext uri="{FF2B5EF4-FFF2-40B4-BE49-F238E27FC236}">
                <a16:creationId xmlns:a16="http://schemas.microsoft.com/office/drawing/2014/main" id="{96197A40-2E20-C447-839E-9B0EA5EC59AC}"/>
              </a:ext>
            </a:extLst>
          </p:cNvPr>
          <p:cNvSpPr txBox="1"/>
          <p:nvPr/>
        </p:nvSpPr>
        <p:spPr>
          <a:xfrm>
            <a:off x="409574" y="1785948"/>
            <a:ext cx="8662708" cy="461665"/>
          </a:xfrm>
          <a:prstGeom prst="rect">
            <a:avLst/>
          </a:prstGeom>
          <a:noFill/>
        </p:spPr>
        <p:txBody>
          <a:bodyPr wrap="square" rtlCol="0">
            <a:spAutoFit/>
          </a:bodyPr>
          <a:lstStyle/>
          <a:p>
            <a:r>
              <a:rPr lang="en-US" sz="2400" dirty="0">
                <a:sym typeface="Wingdings" pitchFamily="2" charset="2"/>
              </a:rPr>
              <a:t>Y = X + 1; // both X and Y are on NVM</a:t>
            </a:r>
          </a:p>
        </p:txBody>
      </p:sp>
      <p:sp>
        <p:nvSpPr>
          <p:cNvPr id="8" name="TextBox 7">
            <a:extLst>
              <a:ext uri="{FF2B5EF4-FFF2-40B4-BE49-F238E27FC236}">
                <a16:creationId xmlns:a16="http://schemas.microsoft.com/office/drawing/2014/main" id="{A36D1FA3-B560-0F45-A5FD-CE479D6160B4}"/>
              </a:ext>
            </a:extLst>
          </p:cNvPr>
          <p:cNvSpPr txBox="1"/>
          <p:nvPr/>
        </p:nvSpPr>
        <p:spPr>
          <a:xfrm>
            <a:off x="409574" y="2494958"/>
            <a:ext cx="4488246" cy="461665"/>
          </a:xfrm>
          <a:prstGeom prst="rect">
            <a:avLst/>
          </a:prstGeom>
          <a:noFill/>
        </p:spPr>
        <p:txBody>
          <a:bodyPr wrap="square" rtlCol="0">
            <a:spAutoFit/>
          </a:bodyPr>
          <a:lstStyle/>
          <a:p>
            <a:r>
              <a:rPr lang="en-US" sz="2400" dirty="0">
                <a:sym typeface="Wingdings" pitchFamily="2" charset="2"/>
              </a:rPr>
              <a:t>W(Y) is </a:t>
            </a:r>
            <a:r>
              <a:rPr lang="en-US" sz="2400" dirty="0">
                <a:solidFill>
                  <a:srgbClr val="C00000"/>
                </a:solidFill>
                <a:sym typeface="Wingdings" pitchFamily="2" charset="2"/>
              </a:rPr>
              <a:t>data-dependent</a:t>
            </a:r>
            <a:r>
              <a:rPr lang="en-US" sz="2400" dirty="0">
                <a:sym typeface="Wingdings" pitchFamily="2" charset="2"/>
              </a:rPr>
              <a:t> on R(X)</a:t>
            </a:r>
          </a:p>
        </p:txBody>
      </p:sp>
      <p:sp>
        <p:nvSpPr>
          <p:cNvPr id="9" name="TextBox 8">
            <a:extLst>
              <a:ext uri="{FF2B5EF4-FFF2-40B4-BE49-F238E27FC236}">
                <a16:creationId xmlns:a16="http://schemas.microsoft.com/office/drawing/2014/main" id="{70B94317-84B1-6745-8C98-C2A748A2A1BE}"/>
              </a:ext>
            </a:extLst>
          </p:cNvPr>
          <p:cNvSpPr txBox="1"/>
          <p:nvPr/>
        </p:nvSpPr>
        <p:spPr>
          <a:xfrm>
            <a:off x="409574" y="3203968"/>
            <a:ext cx="11782425" cy="461665"/>
          </a:xfrm>
          <a:prstGeom prst="rect">
            <a:avLst/>
          </a:prstGeom>
          <a:noFill/>
        </p:spPr>
        <p:txBody>
          <a:bodyPr wrap="square" rtlCol="0">
            <a:spAutoFit/>
          </a:bodyPr>
          <a:lstStyle/>
          <a:p>
            <a:r>
              <a:rPr lang="en-US" sz="2400" dirty="0">
                <a:sym typeface="Wingdings" pitchFamily="2" charset="2"/>
              </a:rPr>
              <a:t>Implicit correctness condition: X should be persistent before writing Y</a:t>
            </a:r>
          </a:p>
        </p:txBody>
      </p:sp>
      <p:sp>
        <p:nvSpPr>
          <p:cNvPr id="10" name="TextBox 9">
            <a:extLst>
              <a:ext uri="{FF2B5EF4-FFF2-40B4-BE49-F238E27FC236}">
                <a16:creationId xmlns:a16="http://schemas.microsoft.com/office/drawing/2014/main" id="{960E2E4A-ABD1-0448-88CE-2D42DB28C1B5}"/>
              </a:ext>
            </a:extLst>
          </p:cNvPr>
          <p:cNvSpPr txBox="1"/>
          <p:nvPr/>
        </p:nvSpPr>
        <p:spPr>
          <a:xfrm>
            <a:off x="409574" y="3912978"/>
            <a:ext cx="10941597" cy="461665"/>
          </a:xfrm>
          <a:prstGeom prst="rect">
            <a:avLst/>
          </a:prstGeom>
          <a:noFill/>
        </p:spPr>
        <p:txBody>
          <a:bodyPr wrap="square" rtlCol="0">
            <a:spAutoFit/>
          </a:bodyPr>
          <a:lstStyle/>
          <a:p>
            <a:r>
              <a:rPr lang="en-US" sz="2400" dirty="0">
                <a:sym typeface="Wingdings" pitchFamily="2" charset="2"/>
              </a:rPr>
              <a:t>Inferred likely-correctness condition: </a:t>
            </a:r>
            <a:r>
              <a:rPr lang="en-US" sz="2400" dirty="0">
                <a:solidFill>
                  <a:srgbClr val="C00000"/>
                </a:solidFill>
                <a:sym typeface="Wingdings" pitchFamily="2" charset="2"/>
              </a:rPr>
              <a:t>P(X) happens before W(Y)</a:t>
            </a:r>
          </a:p>
        </p:txBody>
      </p:sp>
      <p:sp>
        <p:nvSpPr>
          <p:cNvPr id="11" name="TextBox 10">
            <a:extLst>
              <a:ext uri="{FF2B5EF4-FFF2-40B4-BE49-F238E27FC236}">
                <a16:creationId xmlns:a16="http://schemas.microsoft.com/office/drawing/2014/main" id="{87790F77-7F67-1A47-9929-45C94FEBA018}"/>
              </a:ext>
            </a:extLst>
          </p:cNvPr>
          <p:cNvSpPr txBox="1"/>
          <p:nvPr/>
        </p:nvSpPr>
        <p:spPr>
          <a:xfrm>
            <a:off x="409574" y="4621987"/>
            <a:ext cx="11340992" cy="461665"/>
          </a:xfrm>
          <a:prstGeom prst="rect">
            <a:avLst/>
          </a:prstGeom>
          <a:noFill/>
        </p:spPr>
        <p:txBody>
          <a:bodyPr wrap="square" rtlCol="0">
            <a:spAutoFit/>
          </a:bodyPr>
          <a:lstStyle/>
          <a:p>
            <a:r>
              <a:rPr lang="en-US" sz="2400" dirty="0">
                <a:sym typeface="Wingdings" pitchFamily="2" charset="2"/>
              </a:rPr>
              <a:t>Only test a crash state violating the condition: </a:t>
            </a:r>
            <a:r>
              <a:rPr lang="en-US" sz="2400" dirty="0">
                <a:solidFill>
                  <a:srgbClr val="C00000"/>
                </a:solidFill>
                <a:sym typeface="Wingdings" pitchFamily="2" charset="2"/>
              </a:rPr>
              <a:t>Y is persistent but X is not persistent </a:t>
            </a:r>
          </a:p>
        </p:txBody>
      </p:sp>
      <p:sp>
        <p:nvSpPr>
          <p:cNvPr id="12" name="TextBox 11">
            <a:extLst>
              <a:ext uri="{FF2B5EF4-FFF2-40B4-BE49-F238E27FC236}">
                <a16:creationId xmlns:a16="http://schemas.microsoft.com/office/drawing/2014/main" id="{288BF00A-3589-9A43-82FD-C97590479586}"/>
              </a:ext>
            </a:extLst>
          </p:cNvPr>
          <p:cNvSpPr txBox="1"/>
          <p:nvPr/>
        </p:nvSpPr>
        <p:spPr>
          <a:xfrm>
            <a:off x="409574" y="1054872"/>
            <a:ext cx="10515600" cy="461665"/>
          </a:xfrm>
          <a:prstGeom prst="rect">
            <a:avLst/>
          </a:prstGeom>
          <a:noFill/>
        </p:spPr>
        <p:txBody>
          <a:bodyPr wrap="square" rtlCol="0">
            <a:spAutoFit/>
          </a:bodyPr>
          <a:lstStyle/>
          <a:p>
            <a:r>
              <a:rPr lang="en-US" sz="2400" dirty="0">
                <a:sym typeface="Wingdings" pitchFamily="2" charset="2"/>
              </a:rPr>
              <a:t>Correlate program dependence to NVM correctness conditions.  </a:t>
            </a:r>
          </a:p>
        </p:txBody>
      </p:sp>
    </p:spTree>
    <p:extLst>
      <p:ext uri="{BB962C8B-B14F-4D97-AF65-F5344CB8AC3E}">
        <p14:creationId xmlns:p14="http://schemas.microsoft.com/office/powerpoint/2010/main" val="96608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Inferring Likely-Correctness Conditions</a:t>
            </a:r>
          </a:p>
        </p:txBody>
      </p:sp>
      <p:sp>
        <p:nvSpPr>
          <p:cNvPr id="14" name="TextBox 13">
            <a:extLst>
              <a:ext uri="{FF2B5EF4-FFF2-40B4-BE49-F238E27FC236}">
                <a16:creationId xmlns:a16="http://schemas.microsoft.com/office/drawing/2014/main" id="{93C711AA-0622-1548-B858-81F8D8D60EFD}"/>
              </a:ext>
            </a:extLst>
          </p:cNvPr>
          <p:cNvSpPr txBox="1"/>
          <p:nvPr/>
        </p:nvSpPr>
        <p:spPr>
          <a:xfrm>
            <a:off x="409573" y="1046174"/>
            <a:ext cx="1051560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PO1: A data dependency implies a persistence ordering</a:t>
            </a:r>
          </a:p>
          <a:p>
            <a:pPr marL="342900" indent="-342900">
              <a:buFont typeface="Arial" panose="020B0604020202020204" pitchFamily="34" charset="0"/>
              <a:buChar char="•"/>
            </a:pPr>
            <a:r>
              <a:rPr lang="en-US" sz="2400" dirty="0">
                <a:sym typeface="Wingdings" pitchFamily="2" charset="2"/>
              </a:rPr>
              <a:t>PO2: A control dependency implies a persistence ordering</a:t>
            </a:r>
          </a:p>
          <a:p>
            <a:pPr marL="342900" indent="-342900">
              <a:buFont typeface="Arial" panose="020B0604020202020204" pitchFamily="34" charset="0"/>
              <a:buChar char="•"/>
            </a:pPr>
            <a:r>
              <a:rPr lang="en-US" sz="2400" dirty="0">
                <a:sym typeface="Wingdings" pitchFamily="2" charset="2"/>
              </a:rPr>
              <a:t>PO3: A guarded read implies a persistence ordering</a:t>
            </a:r>
          </a:p>
          <a:p>
            <a:pPr marL="342900" indent="-342900">
              <a:buFont typeface="Arial" panose="020B0604020202020204" pitchFamily="34" charset="0"/>
              <a:buChar char="•"/>
            </a:pPr>
            <a:r>
              <a:rPr lang="en-US" sz="2400" dirty="0">
                <a:sym typeface="Wingdings" pitchFamily="2" charset="2"/>
              </a:rPr>
              <a:t>PA1: Guardian implies persistence atomicity</a:t>
            </a:r>
          </a:p>
        </p:txBody>
      </p:sp>
      <p:pic>
        <p:nvPicPr>
          <p:cNvPr id="3" name="Picture 2" descr="Table&#10;&#10;Description automatically generated">
            <a:extLst>
              <a:ext uri="{FF2B5EF4-FFF2-40B4-BE49-F238E27FC236}">
                <a16:creationId xmlns:a16="http://schemas.microsoft.com/office/drawing/2014/main" id="{A8443B62-4C40-BF40-84F0-90DC40636EC5}"/>
              </a:ext>
            </a:extLst>
          </p:cNvPr>
          <p:cNvPicPr>
            <a:picLocks noChangeAspect="1"/>
          </p:cNvPicPr>
          <p:nvPr/>
        </p:nvPicPr>
        <p:blipFill rotWithShape="1">
          <a:blip r:embed="rId3"/>
          <a:srcRect t="4387" b="30531"/>
          <a:stretch/>
        </p:blipFill>
        <p:spPr>
          <a:xfrm>
            <a:off x="1648515" y="2788862"/>
            <a:ext cx="8124876" cy="2568841"/>
          </a:xfrm>
          <a:prstGeom prst="rect">
            <a:avLst/>
          </a:prstGeom>
        </p:spPr>
      </p:pic>
      <p:sp>
        <p:nvSpPr>
          <p:cNvPr id="6" name="TextBox 5">
            <a:extLst>
              <a:ext uri="{FF2B5EF4-FFF2-40B4-BE49-F238E27FC236}">
                <a16:creationId xmlns:a16="http://schemas.microsoft.com/office/drawing/2014/main" id="{469BB7FC-1A25-BE41-8CEE-E1461CEA2FCA}"/>
              </a:ext>
            </a:extLst>
          </p:cNvPr>
          <p:cNvSpPr txBox="1"/>
          <p:nvPr/>
        </p:nvSpPr>
        <p:spPr>
          <a:xfrm>
            <a:off x="409573" y="5508126"/>
            <a:ext cx="1051560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Program Analysis for Inference</a:t>
            </a:r>
          </a:p>
          <a:p>
            <a:pPr marL="800100" lvl="1" indent="-342900">
              <a:buFont typeface="Arial" panose="020B0604020202020204" pitchFamily="34" charset="0"/>
              <a:buChar char="•"/>
            </a:pPr>
            <a:r>
              <a:rPr lang="en-US" sz="2400" dirty="0">
                <a:sym typeface="Wingdings" pitchFamily="2" charset="2"/>
              </a:rPr>
              <a:t>Static analysis: register-level data and control dependency</a:t>
            </a:r>
          </a:p>
          <a:p>
            <a:pPr marL="800100" lvl="1" indent="-342900">
              <a:buFont typeface="Arial" panose="020B0604020202020204" pitchFamily="34" charset="0"/>
              <a:buChar char="•"/>
            </a:pPr>
            <a:r>
              <a:rPr lang="en-US" sz="2400" dirty="0">
                <a:sym typeface="Wingdings" pitchFamily="2" charset="2"/>
              </a:rPr>
              <a:t>Dynamic trace analysis: memory-level data dependency</a:t>
            </a:r>
          </a:p>
        </p:txBody>
      </p:sp>
    </p:spTree>
    <p:extLst>
      <p:ext uri="{BB962C8B-B14F-4D97-AF65-F5344CB8AC3E}">
        <p14:creationId xmlns:p14="http://schemas.microsoft.com/office/powerpoint/2010/main" val="2958118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Generating Crash Images</a:t>
            </a:r>
          </a:p>
        </p:txBody>
      </p:sp>
      <p:sp>
        <p:nvSpPr>
          <p:cNvPr id="7" name="TextBox 6">
            <a:extLst>
              <a:ext uri="{FF2B5EF4-FFF2-40B4-BE49-F238E27FC236}">
                <a16:creationId xmlns:a16="http://schemas.microsoft.com/office/drawing/2014/main" id="{DAA701B6-6068-8544-A313-898C3FFD9B2F}"/>
              </a:ext>
            </a:extLst>
          </p:cNvPr>
          <p:cNvSpPr txBox="1"/>
          <p:nvPr/>
        </p:nvSpPr>
        <p:spPr>
          <a:xfrm>
            <a:off x="409574" y="1056048"/>
            <a:ext cx="1051560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How to guarantee each crash NVM state is valid?</a:t>
            </a:r>
          </a:p>
        </p:txBody>
      </p:sp>
      <p:sp>
        <p:nvSpPr>
          <p:cNvPr id="8" name="TextBox 7">
            <a:extLst>
              <a:ext uri="{FF2B5EF4-FFF2-40B4-BE49-F238E27FC236}">
                <a16:creationId xmlns:a16="http://schemas.microsoft.com/office/drawing/2014/main" id="{70A5AE34-0C8E-1B46-86C9-91E43D4618A7}"/>
              </a:ext>
            </a:extLst>
          </p:cNvPr>
          <p:cNvSpPr txBox="1"/>
          <p:nvPr/>
        </p:nvSpPr>
        <p:spPr>
          <a:xfrm>
            <a:off x="409574" y="1610045"/>
            <a:ext cx="10515600" cy="1200329"/>
          </a:xfrm>
          <a:prstGeom prst="rect">
            <a:avLst/>
          </a:prstGeom>
          <a:noFill/>
        </p:spPr>
        <p:txBody>
          <a:bodyPr wrap="square" rtlCol="0">
            <a:spAutoFit/>
          </a:bodyPr>
          <a:lstStyle/>
          <a:p>
            <a:r>
              <a:rPr lang="en-US" sz="2400" dirty="0">
                <a:sym typeface="Wingdings" pitchFamily="2" charset="2"/>
              </a:rPr>
              <a:t>Cache and NVM simulation</a:t>
            </a:r>
          </a:p>
          <a:p>
            <a:pPr marL="342900" indent="-342900">
              <a:buFont typeface="Arial" panose="020B0604020202020204" pitchFamily="34" charset="0"/>
              <a:buChar char="•"/>
            </a:pPr>
            <a:r>
              <a:rPr lang="en-US" sz="2400" dirty="0">
                <a:sym typeface="Wingdings" pitchFamily="2" charset="2"/>
              </a:rPr>
              <a:t>Starting from the empty cache and NVM states</a:t>
            </a:r>
          </a:p>
          <a:p>
            <a:pPr marL="342900" indent="-342900">
              <a:buFont typeface="Arial" panose="020B0604020202020204" pitchFamily="34" charset="0"/>
              <a:buChar char="•"/>
            </a:pPr>
            <a:r>
              <a:rPr lang="en-US" sz="2400" dirty="0">
                <a:sym typeface="Wingdings" pitchFamily="2" charset="2"/>
              </a:rPr>
              <a:t>Simulates the effects of store, flush and fence along the trace</a:t>
            </a:r>
          </a:p>
        </p:txBody>
      </p:sp>
      <p:sp>
        <p:nvSpPr>
          <p:cNvPr id="9" name="TextBox 8">
            <a:extLst>
              <a:ext uri="{FF2B5EF4-FFF2-40B4-BE49-F238E27FC236}">
                <a16:creationId xmlns:a16="http://schemas.microsoft.com/office/drawing/2014/main" id="{CBE57E06-32C5-094C-B359-9FF1552A3C61}"/>
              </a:ext>
            </a:extLst>
          </p:cNvPr>
          <p:cNvSpPr txBox="1"/>
          <p:nvPr/>
        </p:nvSpPr>
        <p:spPr>
          <a:xfrm>
            <a:off x="409574" y="4191841"/>
            <a:ext cx="10515600" cy="461665"/>
          </a:xfrm>
          <a:prstGeom prst="rect">
            <a:avLst/>
          </a:prstGeom>
          <a:noFill/>
        </p:spPr>
        <p:txBody>
          <a:bodyPr wrap="square" rtlCol="0">
            <a:spAutoFit/>
          </a:bodyPr>
          <a:lstStyle/>
          <a:p>
            <a:r>
              <a:rPr lang="en-US" sz="2400" dirty="0">
                <a:sym typeface="Wingdings" pitchFamily="2" charset="2"/>
              </a:rPr>
              <a:t>Check before simulating each fence instruction</a:t>
            </a:r>
          </a:p>
        </p:txBody>
      </p:sp>
      <p:sp>
        <p:nvSpPr>
          <p:cNvPr id="10" name="TextBox 9">
            <a:extLst>
              <a:ext uri="{FF2B5EF4-FFF2-40B4-BE49-F238E27FC236}">
                <a16:creationId xmlns:a16="http://schemas.microsoft.com/office/drawing/2014/main" id="{3FDA67EE-F43B-BA4C-9954-2C7F7BAACB8B}"/>
              </a:ext>
            </a:extLst>
          </p:cNvPr>
          <p:cNvSpPr txBox="1"/>
          <p:nvPr/>
        </p:nvSpPr>
        <p:spPr>
          <a:xfrm>
            <a:off x="409574" y="3668672"/>
            <a:ext cx="1051560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How to detect condition violations? </a:t>
            </a:r>
          </a:p>
        </p:txBody>
      </p:sp>
    </p:spTree>
    <p:extLst>
      <p:ext uri="{BB962C8B-B14F-4D97-AF65-F5344CB8AC3E}">
        <p14:creationId xmlns:p14="http://schemas.microsoft.com/office/powerpoint/2010/main" val="321309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Outline</a:t>
            </a:r>
          </a:p>
        </p:txBody>
      </p:sp>
      <p:sp>
        <p:nvSpPr>
          <p:cNvPr id="6" name="TextBox 5">
            <a:extLst>
              <a:ext uri="{FF2B5EF4-FFF2-40B4-BE49-F238E27FC236}">
                <a16:creationId xmlns:a16="http://schemas.microsoft.com/office/drawing/2014/main" id="{87443A3C-1A8A-4341-B7CA-5DF79C996812}"/>
              </a:ext>
            </a:extLst>
          </p:cNvPr>
          <p:cNvSpPr txBox="1"/>
          <p:nvPr/>
        </p:nvSpPr>
        <p:spPr>
          <a:xfrm>
            <a:off x="502508" y="1304403"/>
            <a:ext cx="4216282" cy="4328557"/>
          </a:xfrm>
          <a:prstGeom prst="rect">
            <a:avLst/>
          </a:prstGeom>
          <a:noFill/>
        </p:spPr>
        <p:txBody>
          <a:bodyPr wrap="none" rtlCol="0" anchor="ctr">
            <a:spAutoFit/>
          </a:bodyPr>
          <a:lstStyle/>
          <a:p>
            <a:pPr marL="457200" indent="-457200">
              <a:lnSpc>
                <a:spcPct val="300000"/>
              </a:lnSpc>
              <a:buFont typeface="+mj-lt"/>
              <a:buAutoNum type="arabicPeriod"/>
            </a:pPr>
            <a:r>
              <a:rPr lang="en-US" sz="2400" dirty="0"/>
              <a:t>Background and Motivation</a:t>
            </a:r>
          </a:p>
          <a:p>
            <a:pPr marL="457200" indent="-457200">
              <a:lnSpc>
                <a:spcPct val="300000"/>
              </a:lnSpc>
              <a:buFont typeface="+mj-lt"/>
              <a:buAutoNum type="arabicPeriod"/>
            </a:pPr>
            <a:r>
              <a:rPr lang="en-US" sz="2400" dirty="0"/>
              <a:t>Witcher</a:t>
            </a:r>
          </a:p>
          <a:p>
            <a:pPr marL="457200" indent="-457200">
              <a:lnSpc>
                <a:spcPct val="300000"/>
              </a:lnSpc>
              <a:buFont typeface="+mj-lt"/>
              <a:buAutoNum type="arabicPeriod"/>
            </a:pPr>
            <a:r>
              <a:rPr lang="en-US" sz="2400" b="1" i="1" u="sng" dirty="0">
                <a:solidFill>
                  <a:srgbClr val="C00000"/>
                </a:solidFill>
              </a:rPr>
              <a:t>Evaluation</a:t>
            </a:r>
          </a:p>
          <a:p>
            <a:pPr marL="457200" indent="-457200">
              <a:lnSpc>
                <a:spcPct val="300000"/>
              </a:lnSpc>
              <a:buFont typeface="+mj-lt"/>
              <a:buAutoNum type="arabicPeriod"/>
            </a:pPr>
            <a:r>
              <a:rPr lang="en-US" sz="2400" dirty="0"/>
              <a:t>Conclusion</a:t>
            </a:r>
          </a:p>
        </p:txBody>
      </p:sp>
      <p:sp>
        <p:nvSpPr>
          <p:cNvPr id="7" name="Rectangle 6">
            <a:extLst>
              <a:ext uri="{FF2B5EF4-FFF2-40B4-BE49-F238E27FC236}">
                <a16:creationId xmlns:a16="http://schemas.microsoft.com/office/drawing/2014/main" id="{04D8A53B-0561-5F4A-A784-9731408BF203}"/>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25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Evaluation</a:t>
            </a:r>
          </a:p>
        </p:txBody>
      </p:sp>
      <p:sp>
        <p:nvSpPr>
          <p:cNvPr id="7" name="TextBox 6">
            <a:extLst>
              <a:ext uri="{FF2B5EF4-FFF2-40B4-BE49-F238E27FC236}">
                <a16:creationId xmlns:a16="http://schemas.microsoft.com/office/drawing/2014/main" id="{585A7615-7594-674B-A26C-2123A7090DEB}"/>
              </a:ext>
            </a:extLst>
          </p:cNvPr>
          <p:cNvSpPr txBox="1"/>
          <p:nvPr/>
        </p:nvSpPr>
        <p:spPr>
          <a:xfrm>
            <a:off x="409575" y="1056048"/>
            <a:ext cx="11163670" cy="1200329"/>
          </a:xfrm>
          <a:prstGeom prst="rect">
            <a:avLst/>
          </a:prstGeom>
          <a:noFill/>
        </p:spPr>
        <p:txBody>
          <a:bodyPr wrap="square" rtlCol="0">
            <a:spAutoFit/>
          </a:bodyPr>
          <a:lstStyle/>
          <a:p>
            <a:r>
              <a:rPr lang="en-US" sz="2400" b="1" dirty="0">
                <a:sym typeface="Wingdings" pitchFamily="2" charset="2"/>
              </a:rPr>
              <a:t>Evaluation Questions:</a:t>
            </a:r>
          </a:p>
          <a:p>
            <a:pPr marL="342900" indent="-342900">
              <a:buFont typeface="Arial" panose="020B0604020202020204" pitchFamily="34" charset="0"/>
              <a:buChar char="•"/>
            </a:pPr>
            <a:r>
              <a:rPr lang="en-US" sz="2400" dirty="0">
                <a:sym typeface="Wingdings" pitchFamily="2" charset="2"/>
              </a:rPr>
              <a:t>Can Witcher detect new bugs?</a:t>
            </a:r>
          </a:p>
          <a:p>
            <a:pPr marL="342900" indent="-342900">
              <a:buFont typeface="Arial" panose="020B0604020202020204" pitchFamily="34" charset="0"/>
              <a:buChar char="•"/>
            </a:pPr>
            <a:r>
              <a:rPr lang="en-US" sz="2400" dirty="0">
                <a:sym typeface="Wingdings" pitchFamily="2" charset="2"/>
              </a:rPr>
              <a:t>Is Witcher scalable?</a:t>
            </a:r>
          </a:p>
        </p:txBody>
      </p:sp>
      <p:sp>
        <p:nvSpPr>
          <p:cNvPr id="8" name="TextBox 7">
            <a:extLst>
              <a:ext uri="{FF2B5EF4-FFF2-40B4-BE49-F238E27FC236}">
                <a16:creationId xmlns:a16="http://schemas.microsoft.com/office/drawing/2014/main" id="{4A9272E9-FCB4-0244-B570-CB218BDB3959}"/>
              </a:ext>
            </a:extLst>
          </p:cNvPr>
          <p:cNvSpPr txBox="1"/>
          <p:nvPr/>
        </p:nvSpPr>
        <p:spPr>
          <a:xfrm>
            <a:off x="459582" y="2662632"/>
            <a:ext cx="11163670" cy="3785652"/>
          </a:xfrm>
          <a:prstGeom prst="rect">
            <a:avLst/>
          </a:prstGeom>
          <a:noFill/>
        </p:spPr>
        <p:txBody>
          <a:bodyPr wrap="square" rtlCol="0">
            <a:spAutoFit/>
          </a:bodyPr>
          <a:lstStyle/>
          <a:p>
            <a:r>
              <a:rPr lang="en-US" sz="2400" b="1" dirty="0">
                <a:sym typeface="Wingdings" pitchFamily="2" charset="2"/>
              </a:rPr>
              <a:t>Tested Applications:</a:t>
            </a:r>
          </a:p>
          <a:p>
            <a:pPr marL="342900" indent="-342900">
              <a:buFont typeface="Arial" panose="020B0604020202020204" pitchFamily="34" charset="0"/>
              <a:buChar char="•"/>
            </a:pPr>
            <a:r>
              <a:rPr lang="en-US" sz="2400" dirty="0">
                <a:sym typeface="Wingdings" pitchFamily="2" charset="2"/>
              </a:rPr>
              <a:t>20 NVM programs</a:t>
            </a:r>
          </a:p>
          <a:p>
            <a:pPr marL="800100" lvl="1" indent="-342900">
              <a:buFont typeface="Arial" panose="020B0604020202020204" pitchFamily="34" charset="0"/>
              <a:buChar char="•"/>
            </a:pPr>
            <a:r>
              <a:rPr lang="en-US" sz="2400" dirty="0">
                <a:sym typeface="Wingdings" pitchFamily="2" charset="2"/>
              </a:rPr>
              <a:t>highly optimized persistent key-value indexes</a:t>
            </a:r>
          </a:p>
          <a:p>
            <a:pPr marL="800100" lvl="1" indent="-342900">
              <a:buFont typeface="Arial" panose="020B0604020202020204" pitchFamily="34" charset="0"/>
              <a:buChar char="•"/>
            </a:pPr>
            <a:r>
              <a:rPr lang="en-US" sz="2400" dirty="0">
                <a:sym typeface="Wingdings" pitchFamily="2" charset="2"/>
              </a:rPr>
              <a:t>concurrent persistent indexes converted by RECIPE [SOSP’19]</a:t>
            </a:r>
          </a:p>
          <a:p>
            <a:pPr marL="800100" lvl="1" indent="-342900">
              <a:buFont typeface="Arial" panose="020B0604020202020204" pitchFamily="34" charset="0"/>
              <a:buChar char="•"/>
            </a:pPr>
            <a:r>
              <a:rPr lang="en-US" sz="2400" dirty="0">
                <a:sym typeface="Wingdings" pitchFamily="2" charset="2"/>
              </a:rPr>
              <a:t>Intel PMDK applications</a:t>
            </a:r>
          </a:p>
          <a:p>
            <a:pPr marL="800100" lvl="1" indent="-342900">
              <a:buFont typeface="Arial" panose="020B0604020202020204" pitchFamily="34" charset="0"/>
              <a:buChar char="•"/>
            </a:pPr>
            <a:r>
              <a:rPr lang="en-US" sz="2400" dirty="0">
                <a:sym typeface="Wingdings" pitchFamily="2" charset="2"/>
              </a:rPr>
              <a:t>Persistent server applications</a:t>
            </a:r>
          </a:p>
          <a:p>
            <a:pPr marL="342900" indent="-342900">
              <a:buFont typeface="Arial" panose="020B0604020202020204" pitchFamily="34" charset="0"/>
              <a:buChar char="•"/>
            </a:pPr>
            <a:r>
              <a:rPr lang="en-US" sz="2400" dirty="0">
                <a:sym typeface="Wingdings" pitchFamily="2" charset="2"/>
              </a:rPr>
              <a:t>Low-level persistence primitives and High-level persistence transactions</a:t>
            </a:r>
          </a:p>
          <a:p>
            <a:pPr marL="342900" indent="-342900">
              <a:buFont typeface="Arial" panose="020B0604020202020204" pitchFamily="34" charset="0"/>
              <a:buChar char="•"/>
            </a:pPr>
            <a:r>
              <a:rPr lang="en-US" sz="2400" dirty="0">
                <a:sym typeface="Wingdings" pitchFamily="2" charset="2"/>
              </a:rPr>
              <a:t>Single-thread, lock-based, lock-free</a:t>
            </a:r>
          </a:p>
          <a:p>
            <a:pPr marL="342900" indent="-342900">
              <a:buFont typeface="Arial" panose="020B0604020202020204" pitchFamily="34" charset="0"/>
              <a:buChar char="•"/>
            </a:pPr>
            <a:r>
              <a:rPr lang="en-US" sz="2400" dirty="0">
                <a:sym typeface="Wingdings" pitchFamily="2" charset="2"/>
              </a:rPr>
              <a:t>2000 randomly generated key-value operations</a:t>
            </a:r>
          </a:p>
          <a:p>
            <a:pPr marL="342900" indent="-342900">
              <a:buFont typeface="Arial" panose="020B0604020202020204" pitchFamily="34" charset="0"/>
              <a:buChar char="•"/>
            </a:pPr>
            <a:endParaRPr lang="en-US" sz="2400" dirty="0">
              <a:sym typeface="Wingdings" pitchFamily="2" charset="2"/>
            </a:endParaRPr>
          </a:p>
        </p:txBody>
      </p:sp>
    </p:spTree>
    <p:extLst>
      <p:ext uri="{BB962C8B-B14F-4D97-AF65-F5344CB8AC3E}">
        <p14:creationId xmlns:p14="http://schemas.microsoft.com/office/powerpoint/2010/main" val="294409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Summary</a:t>
            </a:r>
          </a:p>
        </p:txBody>
      </p:sp>
      <p:sp>
        <p:nvSpPr>
          <p:cNvPr id="6" name="TextBox 5">
            <a:extLst>
              <a:ext uri="{FF2B5EF4-FFF2-40B4-BE49-F238E27FC236}">
                <a16:creationId xmlns:a16="http://schemas.microsoft.com/office/drawing/2014/main" id="{3DE3B0AA-A517-BD4A-9E0A-76B4BD96DAA3}"/>
              </a:ext>
            </a:extLst>
          </p:cNvPr>
          <p:cNvSpPr txBox="1"/>
          <p:nvPr/>
        </p:nvSpPr>
        <p:spPr>
          <a:xfrm>
            <a:off x="409575" y="960283"/>
            <a:ext cx="1056179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NVM</a:t>
            </a:r>
            <a:r>
              <a:rPr lang="zh-CN" altLang="en-US" sz="2400" dirty="0">
                <a:sym typeface="Wingdings" pitchFamily="2" charset="2"/>
              </a:rPr>
              <a:t> </a:t>
            </a:r>
            <a:r>
              <a:rPr lang="en-US" altLang="zh-CN" sz="2400" dirty="0">
                <a:sym typeface="Wingdings" pitchFamily="2" charset="2"/>
              </a:rPr>
              <a:t>enables</a:t>
            </a:r>
            <a:r>
              <a:rPr lang="zh-CN" altLang="en-US" sz="2400" dirty="0">
                <a:sym typeface="Wingdings" pitchFamily="2" charset="2"/>
              </a:rPr>
              <a:t> </a:t>
            </a:r>
            <a:r>
              <a:rPr lang="en-US" altLang="zh-CN" sz="2400" dirty="0">
                <a:sym typeface="Wingdings" pitchFamily="2" charset="2"/>
              </a:rPr>
              <a:t>writing</a:t>
            </a:r>
            <a:r>
              <a:rPr lang="zh-CN" altLang="en-US" sz="2400" dirty="0">
                <a:sym typeface="Wingdings" pitchFamily="2" charset="2"/>
              </a:rPr>
              <a:t> </a:t>
            </a:r>
            <a:r>
              <a:rPr lang="en-US" altLang="zh-CN" sz="2400" dirty="0">
                <a:sym typeface="Wingdings" pitchFamily="2" charset="2"/>
              </a:rPr>
              <a:t>crash</a:t>
            </a:r>
            <a:r>
              <a:rPr lang="zh-CN" altLang="en-US" sz="2400" dirty="0">
                <a:sym typeface="Wingdings" pitchFamily="2" charset="2"/>
              </a:rPr>
              <a:t> </a:t>
            </a:r>
            <a:r>
              <a:rPr lang="en-US" altLang="zh-CN" sz="2400" dirty="0">
                <a:sym typeface="Wingdings" pitchFamily="2" charset="2"/>
              </a:rPr>
              <a:t>consistent</a:t>
            </a:r>
            <a:r>
              <a:rPr lang="zh-CN" altLang="en-US" sz="2400" dirty="0">
                <a:sym typeface="Wingdings" pitchFamily="2" charset="2"/>
              </a:rPr>
              <a:t> </a:t>
            </a:r>
            <a:r>
              <a:rPr lang="en-US" altLang="zh-CN" sz="2400" dirty="0">
                <a:sym typeface="Wingdings" pitchFamily="2" charset="2"/>
              </a:rPr>
              <a:t>programs</a:t>
            </a:r>
            <a:r>
              <a:rPr lang="zh-CN" altLang="en-US" sz="2400" dirty="0">
                <a:sym typeface="Wingdings" pitchFamily="2" charset="2"/>
              </a:rPr>
              <a:t> </a:t>
            </a:r>
            <a:r>
              <a:rPr lang="en-US" altLang="zh-CN" sz="2400" dirty="0">
                <a:sym typeface="Wingdings" pitchFamily="2" charset="2"/>
              </a:rPr>
              <a:t>without</a:t>
            </a:r>
            <a:r>
              <a:rPr lang="zh-CN" altLang="en-US" sz="2400" dirty="0">
                <a:sym typeface="Wingdings" pitchFamily="2" charset="2"/>
              </a:rPr>
              <a:t> </a:t>
            </a:r>
            <a:r>
              <a:rPr lang="en-US" altLang="zh-CN" sz="2400" dirty="0">
                <a:sym typeface="Wingdings" pitchFamily="2" charset="2"/>
              </a:rPr>
              <a:t>paying</a:t>
            </a:r>
            <a:r>
              <a:rPr lang="zh-CN" altLang="en-US" sz="2400" dirty="0">
                <a:sym typeface="Wingdings" pitchFamily="2" charset="2"/>
              </a:rPr>
              <a:t> </a:t>
            </a:r>
            <a:r>
              <a:rPr lang="en-US" altLang="zh-CN" sz="2400" dirty="0">
                <a:sym typeface="Wingdings" pitchFamily="2" charset="2"/>
              </a:rPr>
              <a:t>storage</a:t>
            </a:r>
            <a:r>
              <a:rPr lang="zh-CN" altLang="en-US" sz="2400" dirty="0">
                <a:sym typeface="Wingdings" pitchFamily="2" charset="2"/>
              </a:rPr>
              <a:t> </a:t>
            </a:r>
            <a:r>
              <a:rPr lang="en-US" altLang="zh-CN" sz="2400" dirty="0">
                <a:sym typeface="Wingdings" pitchFamily="2" charset="2"/>
              </a:rPr>
              <a:t>overhead</a:t>
            </a:r>
            <a:endParaRPr lang="en-US" sz="2400" dirty="0">
              <a:sym typeface="Wingdings" pitchFamily="2" charset="2"/>
            </a:endParaRPr>
          </a:p>
          <a:p>
            <a:pPr marL="342900" indent="-342900">
              <a:buFont typeface="Arial" panose="020B0604020202020204" pitchFamily="34" charset="0"/>
              <a:buChar char="•"/>
            </a:pPr>
            <a:r>
              <a:rPr lang="en-US" altLang="zh-CN" sz="2400" dirty="0">
                <a:sym typeface="Wingdings" pitchFamily="2" charset="2"/>
              </a:rPr>
              <a:t>Writing</a:t>
            </a:r>
            <a:r>
              <a:rPr lang="zh-CN" altLang="en-US" sz="2400" dirty="0">
                <a:sym typeface="Wingdings" pitchFamily="2" charset="2"/>
              </a:rPr>
              <a:t> </a:t>
            </a:r>
            <a:r>
              <a:rPr lang="en-US" altLang="zh-CN" sz="2400" dirty="0">
                <a:sym typeface="Wingdings" pitchFamily="2" charset="2"/>
              </a:rPr>
              <a:t>crash</a:t>
            </a:r>
            <a:r>
              <a:rPr lang="zh-CN" altLang="en-US" sz="2400" dirty="0">
                <a:sym typeface="Wingdings" pitchFamily="2" charset="2"/>
              </a:rPr>
              <a:t> </a:t>
            </a:r>
            <a:r>
              <a:rPr lang="en-US" altLang="zh-CN" sz="2400" dirty="0">
                <a:sym typeface="Wingdings" pitchFamily="2" charset="2"/>
              </a:rPr>
              <a:t>consistent</a:t>
            </a:r>
            <a:r>
              <a:rPr lang="zh-CN" altLang="en-US" sz="2400" dirty="0">
                <a:sym typeface="Wingdings" pitchFamily="2" charset="2"/>
              </a:rPr>
              <a:t> </a:t>
            </a:r>
            <a:r>
              <a:rPr lang="en-US" altLang="zh-CN" sz="2400" dirty="0">
                <a:sym typeface="Wingdings" pitchFamily="2" charset="2"/>
              </a:rPr>
              <a:t>programs</a:t>
            </a:r>
            <a:r>
              <a:rPr lang="en-US" sz="2400" dirty="0">
                <a:sym typeface="Wingdings" pitchFamily="2" charset="2"/>
              </a:rPr>
              <a:t> is error-prone</a:t>
            </a:r>
          </a:p>
        </p:txBody>
      </p:sp>
      <p:sp>
        <p:nvSpPr>
          <p:cNvPr id="7" name="Slide Number Placeholder 6">
            <a:extLst>
              <a:ext uri="{FF2B5EF4-FFF2-40B4-BE49-F238E27FC236}">
                <a16:creationId xmlns:a16="http://schemas.microsoft.com/office/drawing/2014/main" id="{E349E70C-0696-4046-BE4A-BE0571795B49}"/>
              </a:ext>
            </a:extLst>
          </p:cNvPr>
          <p:cNvSpPr>
            <a:spLocks noGrp="1"/>
          </p:cNvSpPr>
          <p:nvPr>
            <p:ph type="sldNum" sz="quarter" idx="12"/>
          </p:nvPr>
        </p:nvSpPr>
        <p:spPr/>
        <p:txBody>
          <a:bodyPr/>
          <a:lstStyle/>
          <a:p>
            <a:fld id="{9A31AEB5-0D90-3340-AFD9-9850B4457261}" type="slidenum">
              <a:rPr lang="en-US" smtClean="0"/>
              <a:t>2</a:t>
            </a:fld>
            <a:endParaRPr lang="en-US" dirty="0"/>
          </a:p>
        </p:txBody>
      </p:sp>
      <p:sp>
        <p:nvSpPr>
          <p:cNvPr id="11" name="TextBox 10">
            <a:extLst>
              <a:ext uri="{FF2B5EF4-FFF2-40B4-BE49-F238E27FC236}">
                <a16:creationId xmlns:a16="http://schemas.microsoft.com/office/drawing/2014/main" id="{9E0A4D2A-0DE7-204E-92DF-EFD636D87621}"/>
              </a:ext>
            </a:extLst>
          </p:cNvPr>
          <p:cNvSpPr txBox="1"/>
          <p:nvPr/>
        </p:nvSpPr>
        <p:spPr>
          <a:xfrm>
            <a:off x="409575" y="2066881"/>
            <a:ext cx="1039289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Existing NVM bug detectors</a:t>
            </a:r>
          </a:p>
          <a:p>
            <a:pPr marL="800100" lvl="1" indent="-342900">
              <a:buFont typeface="Arial" panose="020B0604020202020204" pitchFamily="34" charset="0"/>
              <a:buChar char="•"/>
            </a:pPr>
            <a:r>
              <a:rPr lang="en-US" sz="2400" dirty="0">
                <a:sym typeface="Wingdings" pitchFamily="2" charset="2"/>
              </a:rPr>
              <a:t>Exhaustive Searching </a:t>
            </a:r>
          </a:p>
          <a:p>
            <a:pPr marL="800100" lvl="1" indent="-342900">
              <a:buFont typeface="Arial" panose="020B0604020202020204" pitchFamily="34" charset="0"/>
              <a:buChar char="•"/>
            </a:pPr>
            <a:r>
              <a:rPr lang="en-US" sz="2400" dirty="0">
                <a:sym typeface="Wingdings" pitchFamily="2" charset="2"/>
              </a:rPr>
              <a:t>User-provided Oracles</a:t>
            </a:r>
          </a:p>
        </p:txBody>
      </p:sp>
      <p:sp>
        <p:nvSpPr>
          <p:cNvPr id="13" name="TextBox 12">
            <a:extLst>
              <a:ext uri="{FF2B5EF4-FFF2-40B4-BE49-F238E27FC236}">
                <a16:creationId xmlns:a16="http://schemas.microsoft.com/office/drawing/2014/main" id="{BFA06601-7189-0F4C-8CBE-EA1D26DE9D5E}"/>
              </a:ext>
            </a:extLst>
          </p:cNvPr>
          <p:cNvSpPr txBox="1"/>
          <p:nvPr/>
        </p:nvSpPr>
        <p:spPr>
          <a:xfrm>
            <a:off x="409575" y="3545388"/>
            <a:ext cx="10392896"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Witcher</a:t>
            </a:r>
          </a:p>
          <a:p>
            <a:pPr marL="800100" lvl="1" indent="-342900">
              <a:buFont typeface="Arial" panose="020B0604020202020204" pitchFamily="34" charset="0"/>
              <a:buChar char="•"/>
            </a:pPr>
            <a:r>
              <a:rPr lang="en-US" sz="2400" dirty="0">
                <a:sym typeface="Wingdings" pitchFamily="2" charset="2"/>
              </a:rPr>
              <a:t>NVM-backed Key-Value Stores</a:t>
            </a:r>
          </a:p>
          <a:p>
            <a:pPr marL="800100" lvl="1" indent="-342900">
              <a:buFont typeface="Arial" panose="020B0604020202020204" pitchFamily="34" charset="0"/>
              <a:buChar char="•"/>
            </a:pPr>
            <a:r>
              <a:rPr lang="en-US" sz="2400" dirty="0">
                <a:solidFill>
                  <a:srgbClr val="C00000"/>
                </a:solidFill>
                <a:sym typeface="Wingdings" pitchFamily="2" charset="2"/>
              </a:rPr>
              <a:t>Inference of Likely-Correctness Conditions</a:t>
            </a:r>
            <a:endParaRPr lang="en-US" sz="2400" dirty="0">
              <a:sym typeface="Wingdings" pitchFamily="2" charset="2"/>
            </a:endParaRPr>
          </a:p>
          <a:p>
            <a:pPr marL="800100" lvl="1" indent="-342900">
              <a:buFont typeface="Arial" panose="020B0604020202020204" pitchFamily="34" charset="0"/>
              <a:buChar char="•"/>
            </a:pPr>
            <a:r>
              <a:rPr lang="en-US" sz="2400" dirty="0">
                <a:solidFill>
                  <a:srgbClr val="C00000"/>
                </a:solidFill>
                <a:sym typeface="Wingdings" pitchFamily="2" charset="2"/>
              </a:rPr>
              <a:t>Validation with Output Equivalence Checking</a:t>
            </a:r>
            <a:endParaRPr lang="en-US" sz="2400" dirty="0">
              <a:sym typeface="Wingdings" pitchFamily="2" charset="2"/>
            </a:endParaRPr>
          </a:p>
          <a:p>
            <a:pPr marL="800100" lvl="1" indent="-342900">
              <a:buFont typeface="Arial" panose="020B0604020202020204" pitchFamily="34" charset="0"/>
              <a:buChar char="•"/>
            </a:pPr>
            <a:r>
              <a:rPr lang="en-US" sz="2400" dirty="0">
                <a:sym typeface="Wingdings" pitchFamily="2" charset="2"/>
              </a:rPr>
              <a:t>Detected 205 (149 new) correctness/performance bugs</a:t>
            </a:r>
          </a:p>
        </p:txBody>
      </p:sp>
    </p:spTree>
    <p:extLst>
      <p:ext uri="{BB962C8B-B14F-4D97-AF65-F5344CB8AC3E}">
        <p14:creationId xmlns:p14="http://schemas.microsoft.com/office/powerpoint/2010/main" val="225678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Detected Correctness Bugs</a:t>
            </a:r>
          </a:p>
        </p:txBody>
      </p:sp>
      <p:sp>
        <p:nvSpPr>
          <p:cNvPr id="7" name="Slide Number Placeholder 6">
            <a:extLst>
              <a:ext uri="{FF2B5EF4-FFF2-40B4-BE49-F238E27FC236}">
                <a16:creationId xmlns:a16="http://schemas.microsoft.com/office/drawing/2014/main" id="{D4B2BBAF-8382-EA4A-AE06-B5562728CB31}"/>
              </a:ext>
            </a:extLst>
          </p:cNvPr>
          <p:cNvSpPr>
            <a:spLocks noGrp="1"/>
          </p:cNvSpPr>
          <p:nvPr>
            <p:ph type="sldNum" sz="quarter" idx="12"/>
          </p:nvPr>
        </p:nvSpPr>
        <p:spPr/>
        <p:txBody>
          <a:bodyPr/>
          <a:lstStyle/>
          <a:p>
            <a:fld id="{9A31AEB5-0D90-3340-AFD9-9850B4457261}" type="slidenum">
              <a:rPr lang="en-US" smtClean="0"/>
              <a:t>20</a:t>
            </a:fld>
            <a:endParaRPr lang="en-US"/>
          </a:p>
        </p:txBody>
      </p:sp>
      <p:sp>
        <p:nvSpPr>
          <p:cNvPr id="8" name="TextBox 7">
            <a:extLst>
              <a:ext uri="{FF2B5EF4-FFF2-40B4-BE49-F238E27FC236}">
                <a16:creationId xmlns:a16="http://schemas.microsoft.com/office/drawing/2014/main" id="{B57A03E1-0F74-1045-8727-A12559114F60}"/>
              </a:ext>
            </a:extLst>
          </p:cNvPr>
          <p:cNvSpPr txBox="1"/>
          <p:nvPr/>
        </p:nvSpPr>
        <p:spPr>
          <a:xfrm>
            <a:off x="409575" y="1056048"/>
            <a:ext cx="11163670"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47 (36 new) correctness bugs from 18 apps</a:t>
            </a:r>
          </a:p>
          <a:p>
            <a:pPr marL="342900" indent="-342900">
              <a:buFont typeface="Arial" panose="020B0604020202020204" pitchFamily="34" charset="0"/>
              <a:buChar char="•"/>
            </a:pPr>
            <a:r>
              <a:rPr lang="en-US" sz="2400" dirty="0">
                <a:sym typeface="Wingdings" pitchFamily="2" charset="2"/>
              </a:rPr>
              <a:t>25 persistence ordering bugs and 22 persistence atomicity bugs</a:t>
            </a:r>
          </a:p>
          <a:p>
            <a:pPr marL="342900" indent="-342900">
              <a:buFont typeface="Arial" panose="020B0604020202020204" pitchFamily="34" charset="0"/>
              <a:buChar char="•"/>
            </a:pPr>
            <a:r>
              <a:rPr lang="en-US" sz="2400" dirty="0">
                <a:sym typeface="Wingdings" pitchFamily="2" charset="2"/>
              </a:rPr>
              <a:t>All confirmed by the developers</a:t>
            </a:r>
          </a:p>
        </p:txBody>
      </p:sp>
      <p:sp>
        <p:nvSpPr>
          <p:cNvPr id="11" name="TextBox 10">
            <a:extLst>
              <a:ext uri="{FF2B5EF4-FFF2-40B4-BE49-F238E27FC236}">
                <a16:creationId xmlns:a16="http://schemas.microsoft.com/office/drawing/2014/main" id="{E40EA487-19A6-9045-89A4-36CC36128B3C}"/>
              </a:ext>
            </a:extLst>
          </p:cNvPr>
          <p:cNvSpPr txBox="1"/>
          <p:nvPr/>
        </p:nvSpPr>
        <p:spPr>
          <a:xfrm>
            <a:off x="117474" y="2731999"/>
            <a:ext cx="5991226" cy="1569660"/>
          </a:xfrm>
          <a:prstGeom prst="rect">
            <a:avLst/>
          </a:prstGeom>
          <a:noFill/>
        </p:spPr>
        <p:txBody>
          <a:bodyPr wrap="square" rtlCol="0">
            <a:spAutoFit/>
          </a:bodyPr>
          <a:lstStyle/>
          <a:p>
            <a:r>
              <a:rPr lang="en-US" sz="2400" dirty="0">
                <a:sym typeface="Wingdings" pitchFamily="2" charset="2"/>
              </a:rPr>
              <a:t>Diverse impact</a:t>
            </a:r>
          </a:p>
          <a:p>
            <a:pPr marL="342900" indent="-342900">
              <a:buFont typeface="Arial" panose="020B0604020202020204" pitchFamily="34" charset="0"/>
              <a:buChar char="•"/>
            </a:pPr>
            <a:r>
              <a:rPr lang="en-US" sz="2400" dirty="0">
                <a:sym typeface="Wingdings" pitchFamily="2" charset="2"/>
              </a:rPr>
              <a:t>Lost, unexpected, duplicated key-</a:t>
            </a:r>
            <a:r>
              <a:rPr lang="en-US" sz="2400" dirty="0" err="1">
                <a:sym typeface="Wingdings" pitchFamily="2" charset="2"/>
              </a:rPr>
              <a:t>val</a:t>
            </a:r>
            <a:r>
              <a:rPr lang="en-US" sz="2400" dirty="0">
                <a:sym typeface="Wingdings" pitchFamily="2" charset="2"/>
              </a:rPr>
              <a:t> pairs</a:t>
            </a:r>
          </a:p>
          <a:p>
            <a:pPr marL="342900" indent="-342900">
              <a:buFont typeface="Arial" panose="020B0604020202020204" pitchFamily="34" charset="0"/>
              <a:buChar char="•"/>
            </a:pPr>
            <a:r>
              <a:rPr lang="en-US" sz="2400" dirty="0">
                <a:sym typeface="Wingdings" pitchFamily="2" charset="2"/>
              </a:rPr>
              <a:t>Unexpected operation failure</a:t>
            </a:r>
          </a:p>
          <a:p>
            <a:pPr marL="342900" indent="-342900">
              <a:buFont typeface="Arial" panose="020B0604020202020204" pitchFamily="34" charset="0"/>
              <a:buChar char="•"/>
            </a:pPr>
            <a:r>
              <a:rPr lang="en-US" sz="2400" dirty="0">
                <a:sym typeface="Wingdings" pitchFamily="2" charset="2"/>
              </a:rPr>
              <a:t>Inconsistent structure</a:t>
            </a:r>
          </a:p>
        </p:txBody>
      </p:sp>
      <p:sp>
        <p:nvSpPr>
          <p:cNvPr id="12" name="TextBox 11">
            <a:extLst>
              <a:ext uri="{FF2B5EF4-FFF2-40B4-BE49-F238E27FC236}">
                <a16:creationId xmlns:a16="http://schemas.microsoft.com/office/drawing/2014/main" id="{C6654111-684E-2F41-AC2A-58924A7D25BD}"/>
              </a:ext>
            </a:extLst>
          </p:cNvPr>
          <p:cNvSpPr txBox="1"/>
          <p:nvPr/>
        </p:nvSpPr>
        <p:spPr>
          <a:xfrm>
            <a:off x="5871633" y="2731999"/>
            <a:ext cx="6435726" cy="3046988"/>
          </a:xfrm>
          <a:prstGeom prst="rect">
            <a:avLst/>
          </a:prstGeom>
          <a:noFill/>
        </p:spPr>
        <p:txBody>
          <a:bodyPr wrap="square" rtlCol="0">
            <a:spAutoFit/>
          </a:bodyPr>
          <a:lstStyle/>
          <a:p>
            <a:r>
              <a:rPr lang="en-US" sz="2400" dirty="0">
                <a:sym typeface="Wingdings" pitchFamily="2" charset="2"/>
              </a:rPr>
              <a:t>Fixing strategies</a:t>
            </a:r>
          </a:p>
          <a:p>
            <a:pPr marL="342900" indent="-342900">
              <a:buFont typeface="Arial" panose="020B0604020202020204" pitchFamily="34" charset="0"/>
              <a:buChar char="•"/>
            </a:pPr>
            <a:r>
              <a:rPr lang="en-US" sz="2400" dirty="0">
                <a:sym typeface="Wingdings" pitchFamily="2" charset="2"/>
              </a:rPr>
              <a:t>Adding required persistence primitives</a:t>
            </a:r>
          </a:p>
          <a:p>
            <a:pPr marL="342900" indent="-342900">
              <a:buFont typeface="Arial" panose="020B0604020202020204" pitchFamily="34" charset="0"/>
              <a:buChar char="•"/>
            </a:pPr>
            <a:r>
              <a:rPr lang="en-US" sz="2400" dirty="0">
                <a:sym typeface="Wingdings" pitchFamily="2" charset="2"/>
              </a:rPr>
              <a:t>Reordering persistence primitives</a:t>
            </a:r>
          </a:p>
          <a:p>
            <a:pPr marL="342900" indent="-342900">
              <a:buFont typeface="Arial" panose="020B0604020202020204" pitchFamily="34" charset="0"/>
              <a:buChar char="•"/>
            </a:pPr>
            <a:r>
              <a:rPr lang="en-US" sz="2400" dirty="0">
                <a:sym typeface="Wingdings" pitchFamily="2" charset="2"/>
              </a:rPr>
              <a:t>Merge multiple writes into one word-size write</a:t>
            </a:r>
          </a:p>
          <a:p>
            <a:pPr marL="342900" indent="-342900">
              <a:buFont typeface="Arial" panose="020B0604020202020204" pitchFamily="34" charset="0"/>
              <a:buChar char="•"/>
            </a:pPr>
            <a:r>
              <a:rPr lang="en-US" sz="2400" dirty="0">
                <a:sym typeface="Wingdings" pitchFamily="2" charset="2"/>
              </a:rPr>
              <a:t>Crash-inconsistency-tolerable</a:t>
            </a:r>
          </a:p>
          <a:p>
            <a:pPr marL="342900" indent="-342900">
              <a:buFont typeface="Arial" panose="020B0604020202020204" pitchFamily="34" charset="0"/>
              <a:buChar char="•"/>
            </a:pPr>
            <a:r>
              <a:rPr lang="en-US" sz="2400" dirty="0">
                <a:sym typeface="Wingdings" pitchFamily="2" charset="2"/>
              </a:rPr>
              <a:t>Crash-inconsistency-recoverable</a:t>
            </a:r>
          </a:p>
          <a:p>
            <a:pPr marL="342900" indent="-342900">
              <a:buFont typeface="Arial" panose="020B0604020202020204" pitchFamily="34" charset="0"/>
              <a:buChar char="•"/>
            </a:pPr>
            <a:r>
              <a:rPr lang="en-US" sz="2400" dirty="0">
                <a:sym typeface="Wingdings" pitchFamily="2" charset="2"/>
              </a:rPr>
              <a:t>Logging/transaction</a:t>
            </a:r>
          </a:p>
          <a:p>
            <a:pPr marL="342900" indent="-342900">
              <a:buFont typeface="Arial" panose="020B0604020202020204" pitchFamily="34" charset="0"/>
              <a:buChar char="•"/>
            </a:pPr>
            <a:endParaRPr lang="en-US" sz="2400" dirty="0">
              <a:sym typeface="Wingdings" pitchFamily="2" charset="2"/>
            </a:endParaRPr>
          </a:p>
        </p:txBody>
      </p:sp>
      <p:sp>
        <p:nvSpPr>
          <p:cNvPr id="13" name="TextBox 12">
            <a:extLst>
              <a:ext uri="{FF2B5EF4-FFF2-40B4-BE49-F238E27FC236}">
                <a16:creationId xmlns:a16="http://schemas.microsoft.com/office/drawing/2014/main" id="{EAB54A27-8879-B646-A7FD-99FC89A7CED4}"/>
              </a:ext>
            </a:extLst>
          </p:cNvPr>
          <p:cNvSpPr txBox="1"/>
          <p:nvPr/>
        </p:nvSpPr>
        <p:spPr>
          <a:xfrm>
            <a:off x="0" y="5906221"/>
            <a:ext cx="12192000" cy="461665"/>
          </a:xfrm>
          <a:prstGeom prst="rect">
            <a:avLst/>
          </a:prstGeom>
          <a:noFill/>
        </p:spPr>
        <p:txBody>
          <a:bodyPr wrap="square" rtlCol="0">
            <a:spAutoFit/>
          </a:bodyPr>
          <a:lstStyle/>
          <a:p>
            <a:pPr algn="ctr"/>
            <a:r>
              <a:rPr lang="en-US" sz="2400" i="1" u="sng" dirty="0">
                <a:sym typeface="Wingdings" pitchFamily="2" charset="2"/>
              </a:rPr>
              <a:t>All those bug fixes are complicated and require deep understanding of the applications.</a:t>
            </a:r>
          </a:p>
        </p:txBody>
      </p:sp>
    </p:spTree>
    <p:extLst>
      <p:ext uri="{BB962C8B-B14F-4D97-AF65-F5344CB8AC3E}">
        <p14:creationId xmlns:p14="http://schemas.microsoft.com/office/powerpoint/2010/main" val="104436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Detected bug in PMDK memory allocator</a:t>
            </a:r>
          </a:p>
        </p:txBody>
      </p:sp>
      <p:sp>
        <p:nvSpPr>
          <p:cNvPr id="7" name="Slide Number Placeholder 6">
            <a:extLst>
              <a:ext uri="{FF2B5EF4-FFF2-40B4-BE49-F238E27FC236}">
                <a16:creationId xmlns:a16="http://schemas.microsoft.com/office/drawing/2014/main" id="{E8D78314-8A82-DF4C-88EC-28A6EA95DE3F}"/>
              </a:ext>
            </a:extLst>
          </p:cNvPr>
          <p:cNvSpPr>
            <a:spLocks noGrp="1"/>
          </p:cNvSpPr>
          <p:nvPr>
            <p:ph type="sldNum" sz="quarter" idx="12"/>
          </p:nvPr>
        </p:nvSpPr>
        <p:spPr/>
        <p:txBody>
          <a:bodyPr/>
          <a:lstStyle/>
          <a:p>
            <a:fld id="{9A31AEB5-0D90-3340-AFD9-9850B4457261}" type="slidenum">
              <a:rPr lang="en-US" smtClean="0"/>
              <a:t>21</a:t>
            </a:fld>
            <a:endParaRPr lang="en-US"/>
          </a:p>
        </p:txBody>
      </p:sp>
      <p:sp>
        <p:nvSpPr>
          <p:cNvPr id="8" name="TextBox 7">
            <a:extLst>
              <a:ext uri="{FF2B5EF4-FFF2-40B4-BE49-F238E27FC236}">
                <a16:creationId xmlns:a16="http://schemas.microsoft.com/office/drawing/2014/main" id="{7D15B093-8359-BF48-BA70-A86B1994BBC3}"/>
              </a:ext>
            </a:extLst>
          </p:cNvPr>
          <p:cNvSpPr txBox="1"/>
          <p:nvPr/>
        </p:nvSpPr>
        <p:spPr>
          <a:xfrm>
            <a:off x="7648125" y="6479369"/>
            <a:ext cx="4511312" cy="369332"/>
          </a:xfrm>
          <a:prstGeom prst="rect">
            <a:avLst/>
          </a:prstGeom>
          <a:noFill/>
        </p:spPr>
        <p:txBody>
          <a:bodyPr wrap="square" rtlCol="0">
            <a:spAutoFit/>
          </a:bodyPr>
          <a:lstStyle/>
          <a:p>
            <a:pPr algn="r"/>
            <a:r>
              <a:rPr lang="en-US" dirty="0">
                <a:sym typeface="Wingdings" pitchFamily="2" charset="2"/>
                <a:hlinkClick r:id="rId3"/>
              </a:rPr>
              <a:t>https://github.com/pmem/pmdk/issues/4945</a:t>
            </a:r>
            <a:r>
              <a:rPr lang="en-US" dirty="0">
                <a:sym typeface="Wingdings" pitchFamily="2" charset="2"/>
              </a:rPr>
              <a:t> </a:t>
            </a:r>
          </a:p>
        </p:txBody>
      </p:sp>
      <p:pic>
        <p:nvPicPr>
          <p:cNvPr id="2" name="Picture 1">
            <a:extLst>
              <a:ext uri="{FF2B5EF4-FFF2-40B4-BE49-F238E27FC236}">
                <a16:creationId xmlns:a16="http://schemas.microsoft.com/office/drawing/2014/main" id="{16CA1FD6-5234-F548-BB61-2144659494A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3604"/>
          <a:stretch/>
        </p:blipFill>
        <p:spPr>
          <a:xfrm>
            <a:off x="459582" y="942877"/>
            <a:ext cx="11190551" cy="4169450"/>
          </a:xfrm>
          <a:prstGeom prst="rect">
            <a:avLst/>
          </a:prstGeom>
        </p:spPr>
      </p:pic>
      <p:sp>
        <p:nvSpPr>
          <p:cNvPr id="14" name="TextBox 13">
            <a:extLst>
              <a:ext uri="{FF2B5EF4-FFF2-40B4-BE49-F238E27FC236}">
                <a16:creationId xmlns:a16="http://schemas.microsoft.com/office/drawing/2014/main" id="{4A19066A-485C-E04A-90FB-0BBC8C31608B}"/>
              </a:ext>
            </a:extLst>
          </p:cNvPr>
          <p:cNvSpPr txBox="1"/>
          <p:nvPr/>
        </p:nvSpPr>
        <p:spPr>
          <a:xfrm>
            <a:off x="8031725" y="3108217"/>
            <a:ext cx="3252816" cy="461665"/>
          </a:xfrm>
          <a:prstGeom prst="rect">
            <a:avLst/>
          </a:prstGeom>
          <a:noFill/>
        </p:spPr>
        <p:txBody>
          <a:bodyPr wrap="square" rtlCol="0">
            <a:spAutoFit/>
          </a:bodyPr>
          <a:lstStyle/>
          <a:p>
            <a:r>
              <a:rPr lang="en-US" sz="2400" dirty="0">
                <a:solidFill>
                  <a:schemeClr val="bg1"/>
                </a:solidFill>
                <a:sym typeface="Wingdings" pitchFamily="2" charset="2"/>
              </a:rPr>
              <a:t>Change the old header</a:t>
            </a:r>
          </a:p>
        </p:txBody>
      </p:sp>
      <p:sp>
        <p:nvSpPr>
          <p:cNvPr id="15" name="TextBox 14">
            <a:extLst>
              <a:ext uri="{FF2B5EF4-FFF2-40B4-BE49-F238E27FC236}">
                <a16:creationId xmlns:a16="http://schemas.microsoft.com/office/drawing/2014/main" id="{50CA4193-1065-1D45-B043-B0D81BF2C618}"/>
              </a:ext>
            </a:extLst>
          </p:cNvPr>
          <p:cNvSpPr txBox="1"/>
          <p:nvPr/>
        </p:nvSpPr>
        <p:spPr>
          <a:xfrm>
            <a:off x="8031725" y="3524162"/>
            <a:ext cx="3252816" cy="461665"/>
          </a:xfrm>
          <a:prstGeom prst="rect">
            <a:avLst/>
          </a:prstGeom>
          <a:noFill/>
        </p:spPr>
        <p:txBody>
          <a:bodyPr wrap="square" rtlCol="0">
            <a:spAutoFit/>
          </a:bodyPr>
          <a:lstStyle/>
          <a:p>
            <a:r>
              <a:rPr lang="en-US" sz="2400" dirty="0">
                <a:solidFill>
                  <a:schemeClr val="bg1"/>
                </a:solidFill>
                <a:sym typeface="Wingdings" pitchFamily="2" charset="2"/>
              </a:rPr>
              <a:t>Write a new header</a:t>
            </a:r>
          </a:p>
        </p:txBody>
      </p:sp>
      <p:cxnSp>
        <p:nvCxnSpPr>
          <p:cNvPr id="16" name="Straight Arrow Connector 15">
            <a:extLst>
              <a:ext uri="{FF2B5EF4-FFF2-40B4-BE49-F238E27FC236}">
                <a16:creationId xmlns:a16="http://schemas.microsoft.com/office/drawing/2014/main" id="{9529A3CD-2E16-8C4F-A040-9E5C46D93D52}"/>
              </a:ext>
            </a:extLst>
          </p:cNvPr>
          <p:cNvCxnSpPr>
            <a:cxnSpLocks/>
          </p:cNvCxnSpPr>
          <p:nvPr/>
        </p:nvCxnSpPr>
        <p:spPr>
          <a:xfrm>
            <a:off x="7616952" y="3349098"/>
            <a:ext cx="4825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6E5CBA-77EA-9F48-8916-EF4DC2A77F7D}"/>
              </a:ext>
            </a:extLst>
          </p:cNvPr>
          <p:cNvCxnSpPr>
            <a:cxnSpLocks/>
          </p:cNvCxnSpPr>
          <p:nvPr/>
        </p:nvCxnSpPr>
        <p:spPr>
          <a:xfrm>
            <a:off x="6245352" y="3757530"/>
            <a:ext cx="185413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Curved Left Arrow 19">
            <a:extLst>
              <a:ext uri="{FF2B5EF4-FFF2-40B4-BE49-F238E27FC236}">
                <a16:creationId xmlns:a16="http://schemas.microsoft.com/office/drawing/2014/main" id="{62F847FE-5E64-CF40-B122-08F6E862F12D}"/>
              </a:ext>
            </a:extLst>
          </p:cNvPr>
          <p:cNvSpPr/>
          <p:nvPr/>
        </p:nvSpPr>
        <p:spPr>
          <a:xfrm flipH="1">
            <a:off x="917113" y="3262744"/>
            <a:ext cx="482537" cy="1627632"/>
          </a:xfrm>
          <a:prstGeom prst="curved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extBox 11">
            <a:extLst>
              <a:ext uri="{FF2B5EF4-FFF2-40B4-BE49-F238E27FC236}">
                <a16:creationId xmlns:a16="http://schemas.microsoft.com/office/drawing/2014/main" id="{05E168D8-B841-2C47-B1AE-8656D05B02C4}"/>
              </a:ext>
            </a:extLst>
          </p:cNvPr>
          <p:cNvSpPr txBox="1"/>
          <p:nvPr/>
        </p:nvSpPr>
        <p:spPr>
          <a:xfrm>
            <a:off x="459582" y="5213911"/>
            <a:ext cx="1116367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Detecting this bug requires application-specific knowledge</a:t>
            </a:r>
          </a:p>
          <a:p>
            <a:pPr marL="342900" indent="-342900">
              <a:buFont typeface="Arial" panose="020B0604020202020204" pitchFamily="34" charset="0"/>
              <a:buChar char="•"/>
            </a:pPr>
            <a:r>
              <a:rPr lang="en-US" sz="2400" dirty="0">
                <a:sym typeface="Wingdings" pitchFamily="2" charset="2"/>
              </a:rPr>
              <a:t>Witcher is able to detect this bug by using</a:t>
            </a:r>
          </a:p>
          <a:p>
            <a:pPr marL="800100" lvl="1" indent="-342900">
              <a:buFont typeface="Arial" panose="020B0604020202020204" pitchFamily="34" charset="0"/>
              <a:buChar char="•"/>
            </a:pPr>
            <a:r>
              <a:rPr lang="en-US" sz="2400" dirty="0">
                <a:sym typeface="Wingdings" pitchFamily="2" charset="2"/>
              </a:rPr>
              <a:t>Likely-correctness condition inference</a:t>
            </a:r>
          </a:p>
          <a:p>
            <a:pPr marL="800100" lvl="1" indent="-342900">
              <a:buFont typeface="Arial" panose="020B0604020202020204" pitchFamily="34" charset="0"/>
              <a:buChar char="•"/>
            </a:pPr>
            <a:r>
              <a:rPr lang="en-US" sz="2400" dirty="0">
                <a:sym typeface="Wingdings" pitchFamily="2" charset="2"/>
              </a:rPr>
              <a:t>Output equivalence checking</a:t>
            </a:r>
          </a:p>
        </p:txBody>
      </p:sp>
    </p:spTree>
    <p:extLst>
      <p:ext uri="{BB962C8B-B14F-4D97-AF65-F5344CB8AC3E}">
        <p14:creationId xmlns:p14="http://schemas.microsoft.com/office/powerpoint/2010/main" val="35721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Scalability</a:t>
            </a:r>
          </a:p>
        </p:txBody>
      </p:sp>
      <p:sp>
        <p:nvSpPr>
          <p:cNvPr id="7" name="Slide Number Placeholder 6">
            <a:extLst>
              <a:ext uri="{FF2B5EF4-FFF2-40B4-BE49-F238E27FC236}">
                <a16:creationId xmlns:a16="http://schemas.microsoft.com/office/drawing/2014/main" id="{E8D78314-8A82-DF4C-88EC-28A6EA95DE3F}"/>
              </a:ext>
            </a:extLst>
          </p:cNvPr>
          <p:cNvSpPr>
            <a:spLocks noGrp="1"/>
          </p:cNvSpPr>
          <p:nvPr>
            <p:ph type="sldNum" sz="quarter" idx="12"/>
          </p:nvPr>
        </p:nvSpPr>
        <p:spPr/>
        <p:txBody>
          <a:bodyPr/>
          <a:lstStyle/>
          <a:p>
            <a:fld id="{9A31AEB5-0D90-3340-AFD9-9850B4457261}" type="slidenum">
              <a:rPr lang="en-US" smtClean="0"/>
              <a:t>22</a:t>
            </a:fld>
            <a:endParaRPr lang="en-US"/>
          </a:p>
        </p:txBody>
      </p:sp>
      <p:pic>
        <p:nvPicPr>
          <p:cNvPr id="3" name="Picture 2" descr="Chart&#10;&#10;Description automatically generated">
            <a:extLst>
              <a:ext uri="{FF2B5EF4-FFF2-40B4-BE49-F238E27FC236}">
                <a16:creationId xmlns:a16="http://schemas.microsoft.com/office/drawing/2014/main" id="{80CE011E-FB5A-6E4E-9D2A-41FCB058E3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5604" y="1310157"/>
            <a:ext cx="9444044" cy="3881985"/>
          </a:xfrm>
          <a:prstGeom prst="rect">
            <a:avLst/>
          </a:prstGeom>
        </p:spPr>
      </p:pic>
      <p:sp>
        <p:nvSpPr>
          <p:cNvPr id="11" name="TextBox 10">
            <a:extLst>
              <a:ext uri="{FF2B5EF4-FFF2-40B4-BE49-F238E27FC236}">
                <a16:creationId xmlns:a16="http://schemas.microsoft.com/office/drawing/2014/main" id="{17FA7C92-DDF2-3045-876B-9F8EA5D1628D}"/>
              </a:ext>
            </a:extLst>
          </p:cNvPr>
          <p:cNvSpPr txBox="1"/>
          <p:nvPr/>
        </p:nvSpPr>
        <p:spPr>
          <a:xfrm>
            <a:off x="409574" y="5255202"/>
            <a:ext cx="10515600" cy="1200329"/>
          </a:xfrm>
          <a:prstGeom prst="rect">
            <a:avLst/>
          </a:prstGeom>
          <a:noFill/>
        </p:spPr>
        <p:txBody>
          <a:bodyPr wrap="square" rtlCol="0">
            <a:spAutoFit/>
          </a:bodyPr>
          <a:lstStyle/>
          <a:p>
            <a:r>
              <a:rPr lang="en-US" sz="2400" dirty="0">
                <a:sym typeface="Wingdings" pitchFamily="2" charset="2"/>
              </a:rPr>
              <a:t>Comparison with Random Searching</a:t>
            </a:r>
          </a:p>
          <a:p>
            <a:pPr marL="342900" indent="-342900">
              <a:buFont typeface="Arial" panose="020B0604020202020204" pitchFamily="34" charset="0"/>
              <a:buChar char="•"/>
            </a:pPr>
            <a:r>
              <a:rPr lang="en-US" sz="2400" dirty="0">
                <a:sym typeface="Wingdings" pitchFamily="2" charset="2"/>
              </a:rPr>
              <a:t>100 Million (1 week) </a:t>
            </a:r>
          </a:p>
          <a:p>
            <a:pPr marL="342900" indent="-342900">
              <a:buFont typeface="Arial" panose="020B0604020202020204" pitchFamily="34" charset="0"/>
              <a:buChar char="•"/>
            </a:pPr>
            <a:r>
              <a:rPr lang="en-US" sz="2400" dirty="0">
                <a:sym typeface="Wingdings" pitchFamily="2" charset="2"/>
              </a:rPr>
              <a:t>Detect one or two of the bugs</a:t>
            </a:r>
          </a:p>
        </p:txBody>
      </p:sp>
      <p:sp>
        <p:nvSpPr>
          <p:cNvPr id="13" name="TextBox 12">
            <a:extLst>
              <a:ext uri="{FF2B5EF4-FFF2-40B4-BE49-F238E27FC236}">
                <a16:creationId xmlns:a16="http://schemas.microsoft.com/office/drawing/2014/main" id="{43902977-B0C9-3543-A159-A9A9A3663D64}"/>
              </a:ext>
            </a:extLst>
          </p:cNvPr>
          <p:cNvSpPr txBox="1"/>
          <p:nvPr/>
        </p:nvSpPr>
        <p:spPr>
          <a:xfrm>
            <a:off x="409574" y="1045536"/>
            <a:ext cx="10515600" cy="461665"/>
          </a:xfrm>
          <a:prstGeom prst="rect">
            <a:avLst/>
          </a:prstGeom>
          <a:noFill/>
        </p:spPr>
        <p:txBody>
          <a:bodyPr wrap="square" rtlCol="0">
            <a:spAutoFit/>
          </a:bodyPr>
          <a:lstStyle/>
          <a:p>
            <a:r>
              <a:rPr lang="en-US" sz="2400" dirty="0">
                <a:sym typeface="Wingdings" pitchFamily="2" charset="2"/>
              </a:rPr>
              <a:t>Comparison with Exhaustive Searching approach (</a:t>
            </a:r>
            <a:r>
              <a:rPr lang="en-US" sz="2400" dirty="0" err="1">
                <a:sym typeface="Wingdings" pitchFamily="2" charset="2"/>
              </a:rPr>
              <a:t>Yat</a:t>
            </a:r>
            <a:r>
              <a:rPr lang="en-US" sz="2400" dirty="0">
                <a:sym typeface="Wingdings" pitchFamily="2" charset="2"/>
              </a:rPr>
              <a:t> [ATC’14]) </a:t>
            </a:r>
          </a:p>
        </p:txBody>
      </p:sp>
    </p:spTree>
    <p:extLst>
      <p:ext uri="{BB962C8B-B14F-4D97-AF65-F5344CB8AC3E}">
        <p14:creationId xmlns:p14="http://schemas.microsoft.com/office/powerpoint/2010/main" val="205887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Outline</a:t>
            </a:r>
          </a:p>
        </p:txBody>
      </p:sp>
      <p:sp>
        <p:nvSpPr>
          <p:cNvPr id="6" name="TextBox 5">
            <a:extLst>
              <a:ext uri="{FF2B5EF4-FFF2-40B4-BE49-F238E27FC236}">
                <a16:creationId xmlns:a16="http://schemas.microsoft.com/office/drawing/2014/main" id="{87443A3C-1A8A-4341-B7CA-5DF79C996812}"/>
              </a:ext>
            </a:extLst>
          </p:cNvPr>
          <p:cNvSpPr txBox="1"/>
          <p:nvPr/>
        </p:nvSpPr>
        <p:spPr>
          <a:xfrm>
            <a:off x="502508" y="1304403"/>
            <a:ext cx="4216282" cy="4328557"/>
          </a:xfrm>
          <a:prstGeom prst="rect">
            <a:avLst/>
          </a:prstGeom>
          <a:noFill/>
        </p:spPr>
        <p:txBody>
          <a:bodyPr wrap="none" rtlCol="0" anchor="ctr">
            <a:spAutoFit/>
          </a:bodyPr>
          <a:lstStyle/>
          <a:p>
            <a:pPr marL="457200" indent="-457200">
              <a:lnSpc>
                <a:spcPct val="300000"/>
              </a:lnSpc>
              <a:buFont typeface="+mj-lt"/>
              <a:buAutoNum type="arabicPeriod"/>
            </a:pPr>
            <a:r>
              <a:rPr lang="en-US" sz="2400" dirty="0"/>
              <a:t>Background and Motivation</a:t>
            </a:r>
          </a:p>
          <a:p>
            <a:pPr marL="457200" indent="-457200">
              <a:lnSpc>
                <a:spcPct val="300000"/>
              </a:lnSpc>
              <a:buFont typeface="+mj-lt"/>
              <a:buAutoNum type="arabicPeriod"/>
            </a:pPr>
            <a:r>
              <a:rPr lang="en-US" sz="2400" dirty="0"/>
              <a:t>Witcher</a:t>
            </a:r>
          </a:p>
          <a:p>
            <a:pPr marL="457200" indent="-457200">
              <a:lnSpc>
                <a:spcPct val="300000"/>
              </a:lnSpc>
              <a:buFont typeface="+mj-lt"/>
              <a:buAutoNum type="arabicPeriod"/>
            </a:pPr>
            <a:r>
              <a:rPr lang="en-US" sz="2400" dirty="0"/>
              <a:t>Evaluation</a:t>
            </a:r>
          </a:p>
          <a:p>
            <a:pPr marL="457200" indent="-457200">
              <a:lnSpc>
                <a:spcPct val="300000"/>
              </a:lnSpc>
              <a:buFont typeface="+mj-lt"/>
              <a:buAutoNum type="arabicPeriod"/>
            </a:pPr>
            <a:r>
              <a:rPr lang="en-US" sz="2400" b="1" i="1" u="sng" dirty="0">
                <a:solidFill>
                  <a:srgbClr val="C00000"/>
                </a:solidFill>
              </a:rPr>
              <a:t>Conclusion</a:t>
            </a:r>
          </a:p>
        </p:txBody>
      </p:sp>
      <p:sp>
        <p:nvSpPr>
          <p:cNvPr id="7" name="Rectangle 6">
            <a:extLst>
              <a:ext uri="{FF2B5EF4-FFF2-40B4-BE49-F238E27FC236}">
                <a16:creationId xmlns:a16="http://schemas.microsoft.com/office/drawing/2014/main" id="{04D8A53B-0561-5F4A-A784-9731408BF203}"/>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844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Conclusion</a:t>
            </a:r>
          </a:p>
        </p:txBody>
      </p:sp>
      <p:sp>
        <p:nvSpPr>
          <p:cNvPr id="7" name="Slide Number Placeholder 6">
            <a:extLst>
              <a:ext uri="{FF2B5EF4-FFF2-40B4-BE49-F238E27FC236}">
                <a16:creationId xmlns:a16="http://schemas.microsoft.com/office/drawing/2014/main" id="{97FC24B2-3ED0-E744-9964-F7AF34D4C636}"/>
              </a:ext>
            </a:extLst>
          </p:cNvPr>
          <p:cNvSpPr>
            <a:spLocks noGrp="1"/>
          </p:cNvSpPr>
          <p:nvPr>
            <p:ph type="sldNum" sz="quarter" idx="12"/>
          </p:nvPr>
        </p:nvSpPr>
        <p:spPr/>
        <p:txBody>
          <a:bodyPr/>
          <a:lstStyle/>
          <a:p>
            <a:fld id="{9A31AEB5-0D90-3340-AFD9-9850B4457261}" type="slidenum">
              <a:rPr lang="en-US" smtClean="0"/>
              <a:t>24</a:t>
            </a:fld>
            <a:endParaRPr lang="en-US"/>
          </a:p>
        </p:txBody>
      </p:sp>
      <p:sp>
        <p:nvSpPr>
          <p:cNvPr id="10" name="TextBox 9">
            <a:extLst>
              <a:ext uri="{FF2B5EF4-FFF2-40B4-BE49-F238E27FC236}">
                <a16:creationId xmlns:a16="http://schemas.microsoft.com/office/drawing/2014/main" id="{09C74E4D-A84C-D54C-A919-4CA801BCA26B}"/>
              </a:ext>
            </a:extLst>
          </p:cNvPr>
          <p:cNvSpPr txBox="1"/>
          <p:nvPr/>
        </p:nvSpPr>
        <p:spPr>
          <a:xfrm>
            <a:off x="409575" y="4548850"/>
            <a:ext cx="10515600" cy="1200329"/>
          </a:xfrm>
          <a:prstGeom prst="rect">
            <a:avLst/>
          </a:prstGeom>
          <a:noFill/>
        </p:spPr>
        <p:txBody>
          <a:bodyPr wrap="square" rtlCol="0">
            <a:spAutoFit/>
          </a:bodyPr>
          <a:lstStyle/>
          <a:p>
            <a:r>
              <a:rPr lang="en-US" sz="2400" i="1" dirty="0">
                <a:sym typeface="Wingdings" pitchFamily="2" charset="2"/>
              </a:rPr>
              <a:t>Witcher can effectively detect NVM bugs </a:t>
            </a:r>
          </a:p>
          <a:p>
            <a:pPr marL="342900" indent="-342900">
              <a:buFontTx/>
              <a:buChar char="-"/>
            </a:pPr>
            <a:r>
              <a:rPr lang="en-US" sz="2400" i="1" dirty="0">
                <a:sym typeface="Wingdings" pitchFamily="2" charset="2"/>
              </a:rPr>
              <a:t>without a </a:t>
            </a:r>
            <a:r>
              <a:rPr lang="en-US" sz="2400" i="1" dirty="0">
                <a:solidFill>
                  <a:srgbClr val="C00000"/>
                </a:solidFill>
                <a:sym typeface="Wingdings" pitchFamily="2" charset="2"/>
              </a:rPr>
              <a:t>user-provided checker</a:t>
            </a:r>
          </a:p>
          <a:p>
            <a:pPr marL="342900" indent="-342900">
              <a:buFontTx/>
              <a:buChar char="-"/>
            </a:pPr>
            <a:r>
              <a:rPr lang="en-US" sz="2400" i="1" dirty="0">
                <a:sym typeface="Wingdings" pitchFamily="2" charset="2"/>
              </a:rPr>
              <a:t>without a </a:t>
            </a:r>
            <a:r>
              <a:rPr lang="en-US" sz="2400" i="1" dirty="0">
                <a:solidFill>
                  <a:srgbClr val="C00000"/>
                </a:solidFill>
                <a:sym typeface="Wingdings" pitchFamily="2" charset="2"/>
              </a:rPr>
              <a:t>test space explosion</a:t>
            </a:r>
            <a:r>
              <a:rPr lang="en-US" sz="2400" i="1" dirty="0">
                <a:sym typeface="Wingdings" pitchFamily="2" charset="2"/>
              </a:rPr>
              <a:t> problem.</a:t>
            </a:r>
          </a:p>
        </p:txBody>
      </p:sp>
      <p:sp>
        <p:nvSpPr>
          <p:cNvPr id="11" name="TextBox 10">
            <a:extLst>
              <a:ext uri="{FF2B5EF4-FFF2-40B4-BE49-F238E27FC236}">
                <a16:creationId xmlns:a16="http://schemas.microsoft.com/office/drawing/2014/main" id="{A926A7C0-3028-B64B-8694-3B413EDCCFB1}"/>
              </a:ext>
            </a:extLst>
          </p:cNvPr>
          <p:cNvSpPr txBox="1"/>
          <p:nvPr/>
        </p:nvSpPr>
        <p:spPr>
          <a:xfrm>
            <a:off x="409574" y="1072999"/>
            <a:ext cx="10392896"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Developing a correct NVM-backed crash consistent program is hard</a:t>
            </a:r>
          </a:p>
          <a:p>
            <a:pPr marL="342900" indent="-342900">
              <a:buFont typeface="Arial" panose="020B0604020202020204" pitchFamily="34" charset="0"/>
              <a:buChar char="•"/>
            </a:pPr>
            <a:endParaRPr lang="en-US" sz="2400" dirty="0">
              <a:sym typeface="Wingdings" pitchFamily="2" charset="2"/>
            </a:endParaRPr>
          </a:p>
          <a:p>
            <a:pPr marL="342900" indent="-342900">
              <a:buFont typeface="Arial" panose="020B0604020202020204" pitchFamily="34" charset="0"/>
              <a:buChar char="•"/>
            </a:pPr>
            <a:r>
              <a:rPr lang="en-US" sz="2400" dirty="0">
                <a:sym typeface="Wingdings" pitchFamily="2" charset="2"/>
              </a:rPr>
              <a:t>Witcher</a:t>
            </a:r>
          </a:p>
          <a:p>
            <a:pPr marL="800100" lvl="1" indent="-342900">
              <a:buFont typeface="Arial" panose="020B0604020202020204" pitchFamily="34" charset="0"/>
              <a:buChar char="•"/>
            </a:pPr>
            <a:r>
              <a:rPr lang="en-US" sz="2400" dirty="0">
                <a:sym typeface="Wingdings" pitchFamily="2" charset="2"/>
              </a:rPr>
              <a:t>Infers Likely-Correctness Conditions to prune test space</a:t>
            </a:r>
          </a:p>
          <a:p>
            <a:pPr marL="800100" lvl="1" indent="-342900">
              <a:buFont typeface="Arial" panose="020B0604020202020204" pitchFamily="34" charset="0"/>
              <a:buChar char="•"/>
            </a:pPr>
            <a:r>
              <a:rPr lang="en-US" sz="2400" dirty="0">
                <a:sym typeface="Wingdings" pitchFamily="2" charset="2"/>
              </a:rPr>
              <a:t>Performs Output Equivalence Checking to test inconsistencies automatically</a:t>
            </a:r>
          </a:p>
          <a:p>
            <a:pPr marL="342900" indent="-342900">
              <a:buFont typeface="Arial" panose="020B0604020202020204" pitchFamily="34" charset="0"/>
              <a:buChar char="•"/>
            </a:pPr>
            <a:endParaRPr lang="en-US" sz="2400" dirty="0">
              <a:sym typeface="Wingdings" pitchFamily="2" charset="2"/>
            </a:endParaRPr>
          </a:p>
          <a:p>
            <a:pPr marL="342900" indent="-342900">
              <a:buFont typeface="Arial" panose="020B0604020202020204" pitchFamily="34" charset="0"/>
              <a:buChar char="•"/>
            </a:pPr>
            <a:r>
              <a:rPr lang="en-US" sz="2400" dirty="0">
                <a:sym typeface="Wingdings" pitchFamily="2" charset="2"/>
              </a:rPr>
              <a:t>Detected 205 (149 new) correctness/performance bugs in NVM-backed key-value stores and PMDK library.</a:t>
            </a:r>
          </a:p>
        </p:txBody>
      </p:sp>
    </p:spTree>
    <p:extLst>
      <p:ext uri="{BB962C8B-B14F-4D97-AF65-F5344CB8AC3E}">
        <p14:creationId xmlns:p14="http://schemas.microsoft.com/office/powerpoint/2010/main" val="96811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Outline</a:t>
            </a:r>
          </a:p>
        </p:txBody>
      </p:sp>
      <p:sp>
        <p:nvSpPr>
          <p:cNvPr id="6" name="TextBox 5">
            <a:extLst>
              <a:ext uri="{FF2B5EF4-FFF2-40B4-BE49-F238E27FC236}">
                <a16:creationId xmlns:a16="http://schemas.microsoft.com/office/drawing/2014/main" id="{87443A3C-1A8A-4341-B7CA-5DF79C996812}"/>
              </a:ext>
            </a:extLst>
          </p:cNvPr>
          <p:cNvSpPr txBox="1"/>
          <p:nvPr/>
        </p:nvSpPr>
        <p:spPr>
          <a:xfrm>
            <a:off x="502508" y="1304403"/>
            <a:ext cx="4216282" cy="4328557"/>
          </a:xfrm>
          <a:prstGeom prst="rect">
            <a:avLst/>
          </a:prstGeom>
          <a:noFill/>
        </p:spPr>
        <p:txBody>
          <a:bodyPr wrap="none" rtlCol="0" anchor="ctr">
            <a:spAutoFit/>
          </a:bodyPr>
          <a:lstStyle/>
          <a:p>
            <a:pPr marL="457200" indent="-457200">
              <a:lnSpc>
                <a:spcPct val="300000"/>
              </a:lnSpc>
              <a:buFont typeface="+mj-lt"/>
              <a:buAutoNum type="arabicPeriod"/>
            </a:pPr>
            <a:r>
              <a:rPr lang="en-US" sz="2400" b="1" i="1" u="sng" dirty="0">
                <a:solidFill>
                  <a:srgbClr val="C00000"/>
                </a:solidFill>
              </a:rPr>
              <a:t>Background and Motivation</a:t>
            </a:r>
          </a:p>
          <a:p>
            <a:pPr marL="457200" indent="-457200">
              <a:lnSpc>
                <a:spcPct val="300000"/>
              </a:lnSpc>
              <a:buFont typeface="+mj-lt"/>
              <a:buAutoNum type="arabicPeriod"/>
            </a:pPr>
            <a:r>
              <a:rPr lang="en-US" sz="2400" dirty="0"/>
              <a:t>Witcher</a:t>
            </a:r>
          </a:p>
          <a:p>
            <a:pPr marL="457200" indent="-457200">
              <a:lnSpc>
                <a:spcPct val="300000"/>
              </a:lnSpc>
              <a:buFont typeface="+mj-lt"/>
              <a:buAutoNum type="arabicPeriod"/>
            </a:pPr>
            <a:r>
              <a:rPr lang="en-US" sz="2400" dirty="0"/>
              <a:t>Evaluation</a:t>
            </a:r>
          </a:p>
          <a:p>
            <a:pPr marL="457200" indent="-457200">
              <a:lnSpc>
                <a:spcPct val="300000"/>
              </a:lnSpc>
              <a:buFont typeface="+mj-lt"/>
              <a:buAutoNum type="arabicPeriod"/>
            </a:pPr>
            <a:r>
              <a:rPr lang="en-US" sz="2400" dirty="0"/>
              <a:t>Conclusion</a:t>
            </a:r>
          </a:p>
        </p:txBody>
      </p:sp>
      <p:sp>
        <p:nvSpPr>
          <p:cNvPr id="7" name="Rectangle 6">
            <a:extLst>
              <a:ext uri="{FF2B5EF4-FFF2-40B4-BE49-F238E27FC236}">
                <a16:creationId xmlns:a16="http://schemas.microsoft.com/office/drawing/2014/main" id="{04D8A53B-0561-5F4A-A784-9731408BF203}"/>
              </a:ext>
            </a:extLst>
          </p:cNvPr>
          <p:cNvSpPr/>
          <p:nvPr/>
        </p:nvSpPr>
        <p:spPr>
          <a:xfrm>
            <a:off x="367535" y="1143358"/>
            <a:ext cx="92933" cy="49179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75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Calibri" panose="020F0502020204030204" pitchFamily="34" charset="0"/>
                <a:cs typeface="Calibri" panose="020F0502020204030204" pitchFamily="34" charset="0"/>
              </a:rPr>
              <a:t>Finally NVM is here to stay but ...</a:t>
            </a:r>
            <a:endParaRPr lang="en-US" sz="36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DE3B0AA-A517-BD4A-9E0A-76B4BD96DAA3}"/>
              </a:ext>
            </a:extLst>
          </p:cNvPr>
          <p:cNvSpPr txBox="1"/>
          <p:nvPr/>
        </p:nvSpPr>
        <p:spPr>
          <a:xfrm>
            <a:off x="409575" y="2331885"/>
            <a:ext cx="10561790" cy="1200329"/>
          </a:xfrm>
          <a:prstGeom prst="rect">
            <a:avLst/>
          </a:prstGeom>
          <a:noFill/>
        </p:spPr>
        <p:txBody>
          <a:bodyPr wrap="square" rtlCol="0">
            <a:spAutoFit/>
          </a:bodyPr>
          <a:lstStyle/>
          <a:p>
            <a:r>
              <a:rPr lang="en-US" altLang="zh-CN" sz="2400" b="1" dirty="0">
                <a:sym typeface="Wingdings" pitchFamily="2" charset="2"/>
              </a:rPr>
              <a:t>Crash</a:t>
            </a:r>
            <a:r>
              <a:rPr lang="zh-CN" altLang="en-US" sz="2400" b="1" dirty="0">
                <a:sym typeface="Wingdings" pitchFamily="2" charset="2"/>
              </a:rPr>
              <a:t> </a:t>
            </a:r>
            <a:r>
              <a:rPr lang="en-US" altLang="zh-CN" sz="2400" b="1" dirty="0">
                <a:sym typeface="Wingdings" pitchFamily="2" charset="2"/>
              </a:rPr>
              <a:t>Consistency</a:t>
            </a:r>
            <a:endParaRPr lang="en-US" sz="2400" dirty="0">
              <a:sym typeface="Wingdings" pitchFamily="2" charset="2"/>
            </a:endParaRPr>
          </a:p>
          <a:p>
            <a:r>
              <a:rPr lang="en-US" sz="2400" dirty="0">
                <a:latin typeface="Calibri" panose="020F0502020204030204" pitchFamily="34" charset="0"/>
                <a:cs typeface="Calibri" panose="020F0502020204030204" pitchFamily="34" charset="0"/>
                <a:sym typeface="Wingdings" pitchFamily="2" charset="2"/>
              </a:rPr>
              <a:t>Applications can recover a consistent state from NVM in the event of a crash (e.g., power failure)</a:t>
            </a:r>
          </a:p>
        </p:txBody>
      </p:sp>
      <p:sp>
        <p:nvSpPr>
          <p:cNvPr id="7" name="Slide Number Placeholder 6">
            <a:extLst>
              <a:ext uri="{FF2B5EF4-FFF2-40B4-BE49-F238E27FC236}">
                <a16:creationId xmlns:a16="http://schemas.microsoft.com/office/drawing/2014/main" id="{7372C4B9-891E-9345-B0A0-0F99B6799458}"/>
              </a:ext>
            </a:extLst>
          </p:cNvPr>
          <p:cNvSpPr>
            <a:spLocks noGrp="1"/>
          </p:cNvSpPr>
          <p:nvPr>
            <p:ph type="sldNum" sz="quarter" idx="12"/>
          </p:nvPr>
        </p:nvSpPr>
        <p:spPr/>
        <p:txBody>
          <a:bodyPr/>
          <a:lstStyle/>
          <a:p>
            <a:fld id="{9A31AEB5-0D90-3340-AFD9-9850B4457261}" type="slidenum">
              <a:rPr lang="en-US" smtClean="0"/>
              <a:t>4</a:t>
            </a:fld>
            <a:endParaRPr lang="en-US"/>
          </a:p>
        </p:txBody>
      </p:sp>
      <p:sp>
        <p:nvSpPr>
          <p:cNvPr id="29" name="TextBox 28">
            <a:extLst>
              <a:ext uri="{FF2B5EF4-FFF2-40B4-BE49-F238E27FC236}">
                <a16:creationId xmlns:a16="http://schemas.microsoft.com/office/drawing/2014/main" id="{FA8AC665-E8F2-8C43-A80A-414DE4E01827}"/>
              </a:ext>
            </a:extLst>
          </p:cNvPr>
          <p:cNvSpPr txBox="1"/>
          <p:nvPr/>
        </p:nvSpPr>
        <p:spPr>
          <a:xfrm>
            <a:off x="409575" y="960283"/>
            <a:ext cx="9354535" cy="1200329"/>
          </a:xfrm>
          <a:prstGeom prst="rect">
            <a:avLst/>
          </a:prstGeom>
          <a:noFill/>
        </p:spPr>
        <p:txBody>
          <a:bodyPr wrap="square" rtlCol="0">
            <a:spAutoFit/>
          </a:bodyPr>
          <a:lstStyle/>
          <a:p>
            <a:r>
              <a:rPr lang="en-US" sz="2400" b="1" dirty="0">
                <a:sym typeface="Wingdings" pitchFamily="2" charset="2"/>
              </a:rPr>
              <a:t>NVM</a:t>
            </a:r>
            <a:r>
              <a:rPr lang="zh-CN" altLang="en-US" sz="2400" b="1" dirty="0">
                <a:sym typeface="Wingdings" pitchFamily="2" charset="2"/>
              </a:rPr>
              <a:t> </a:t>
            </a:r>
            <a:r>
              <a:rPr lang="en-US" altLang="zh-CN" sz="2400" b="1" dirty="0">
                <a:sym typeface="Wingdings" pitchFamily="2" charset="2"/>
              </a:rPr>
              <a:t>Characteristics</a:t>
            </a:r>
            <a:r>
              <a:rPr lang="en-US" sz="2400" dirty="0">
                <a:sym typeface="Wingdings" pitchFamily="2" charset="2"/>
              </a:rPr>
              <a:t>:</a:t>
            </a:r>
          </a:p>
          <a:p>
            <a:r>
              <a:rPr lang="en-US" sz="2400" dirty="0">
                <a:latin typeface="Calibri" panose="020F0502020204030204" pitchFamily="34" charset="0"/>
                <a:cs typeface="Calibri" panose="020F0502020204030204" pitchFamily="34" charset="0"/>
                <a:sym typeface="Wingdings" pitchFamily="2" charset="2"/>
              </a:rPr>
              <a:t>    • Persistence		• Byte-addressability </a:t>
            </a:r>
          </a:p>
          <a:p>
            <a:r>
              <a:rPr lang="en-US" sz="2400" dirty="0">
                <a:latin typeface="Calibri" panose="020F0502020204030204" pitchFamily="34" charset="0"/>
                <a:cs typeface="Calibri" panose="020F0502020204030204" pitchFamily="34" charset="0"/>
                <a:sym typeface="Wingdings" pitchFamily="2" charset="2"/>
              </a:rPr>
              <a:t>    • Low access latency 	• High capacity</a:t>
            </a:r>
          </a:p>
        </p:txBody>
      </p:sp>
      <p:sp>
        <p:nvSpPr>
          <p:cNvPr id="30" name="TextBox 29">
            <a:extLst>
              <a:ext uri="{FF2B5EF4-FFF2-40B4-BE49-F238E27FC236}">
                <a16:creationId xmlns:a16="http://schemas.microsoft.com/office/drawing/2014/main" id="{1CF0CF4C-94CB-B641-931B-C3DB8A3B04DC}"/>
              </a:ext>
            </a:extLst>
          </p:cNvPr>
          <p:cNvSpPr txBox="1"/>
          <p:nvPr/>
        </p:nvSpPr>
        <p:spPr>
          <a:xfrm>
            <a:off x="459582" y="3803807"/>
            <a:ext cx="10561790" cy="1200329"/>
          </a:xfrm>
          <a:prstGeom prst="rect">
            <a:avLst/>
          </a:prstGeom>
          <a:noFill/>
        </p:spPr>
        <p:txBody>
          <a:bodyPr wrap="square" rtlCol="0">
            <a:spAutoFit/>
          </a:bodyPr>
          <a:lstStyle/>
          <a:p>
            <a:r>
              <a:rPr lang="en-US" sz="2400" b="1" dirty="0">
                <a:sym typeface="Wingdings" pitchFamily="2" charset="2"/>
              </a:rPr>
              <a:t>Challenges in NVM Programming</a:t>
            </a:r>
          </a:p>
          <a:p>
            <a:pPr marL="342900" indent="-342900">
              <a:buFont typeface="Arial" panose="020B0604020202020204" pitchFamily="34" charset="0"/>
              <a:buChar char="•"/>
            </a:pPr>
            <a:r>
              <a:rPr lang="en-US" sz="2400" dirty="0">
                <a:sym typeface="Wingdings" pitchFamily="2" charset="2"/>
              </a:rPr>
              <a:t>“Volatile” cache states may be lost upon a crash</a:t>
            </a:r>
          </a:p>
          <a:p>
            <a:pPr marL="342900" indent="-342900">
              <a:buFont typeface="Arial" panose="020B0604020202020204" pitchFamily="34" charset="0"/>
              <a:buChar char="•"/>
            </a:pPr>
            <a:r>
              <a:rPr lang="en-US" sz="2400" dirty="0">
                <a:sym typeface="Wingdings" pitchFamily="2" charset="2"/>
              </a:rPr>
              <a:t>Controlling the durability and the ordering for </a:t>
            </a:r>
            <a:r>
              <a:rPr lang="en-US" sz="2400" dirty="0" err="1">
                <a:sym typeface="Wingdings" pitchFamily="2" charset="2"/>
              </a:rPr>
              <a:t>cachelines</a:t>
            </a:r>
            <a:r>
              <a:rPr lang="en-US" sz="2400" dirty="0">
                <a:sym typeface="Wingdings" pitchFamily="2" charset="2"/>
              </a:rPr>
              <a:t> is the key</a:t>
            </a:r>
          </a:p>
        </p:txBody>
      </p:sp>
    </p:spTree>
    <p:extLst>
      <p:ext uri="{BB962C8B-B14F-4D97-AF65-F5344CB8AC3E}">
        <p14:creationId xmlns:p14="http://schemas.microsoft.com/office/powerpoint/2010/main" val="357598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Controlling Durability and Ordering</a:t>
            </a:r>
          </a:p>
        </p:txBody>
      </p:sp>
      <p:sp>
        <p:nvSpPr>
          <p:cNvPr id="7" name="Slide Number Placeholder 6">
            <a:extLst>
              <a:ext uri="{FF2B5EF4-FFF2-40B4-BE49-F238E27FC236}">
                <a16:creationId xmlns:a16="http://schemas.microsoft.com/office/drawing/2014/main" id="{7372C4B9-891E-9345-B0A0-0F99B6799458}"/>
              </a:ext>
            </a:extLst>
          </p:cNvPr>
          <p:cNvSpPr>
            <a:spLocks noGrp="1"/>
          </p:cNvSpPr>
          <p:nvPr>
            <p:ph type="sldNum" sz="quarter" idx="12"/>
          </p:nvPr>
        </p:nvSpPr>
        <p:spPr/>
        <p:txBody>
          <a:bodyPr/>
          <a:lstStyle/>
          <a:p>
            <a:fld id="{9A31AEB5-0D90-3340-AFD9-9850B4457261}" type="slidenum">
              <a:rPr lang="en-US" smtClean="0"/>
              <a:t>5</a:t>
            </a:fld>
            <a:endParaRPr lang="en-US"/>
          </a:p>
        </p:txBody>
      </p:sp>
      <p:sp>
        <p:nvSpPr>
          <p:cNvPr id="8" name="TextBox 7">
            <a:extLst>
              <a:ext uri="{FF2B5EF4-FFF2-40B4-BE49-F238E27FC236}">
                <a16:creationId xmlns:a16="http://schemas.microsoft.com/office/drawing/2014/main" id="{A812678F-4F14-FB4E-A620-10FEC8DE4834}"/>
              </a:ext>
            </a:extLst>
          </p:cNvPr>
          <p:cNvSpPr txBox="1"/>
          <p:nvPr/>
        </p:nvSpPr>
        <p:spPr>
          <a:xfrm>
            <a:off x="409574" y="1131511"/>
            <a:ext cx="935453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flush (x86: </a:t>
            </a:r>
            <a:r>
              <a:rPr lang="en-US" sz="2400" dirty="0" err="1">
                <a:sym typeface="Wingdings" pitchFamily="2" charset="2"/>
              </a:rPr>
              <a:t>clwb</a:t>
            </a:r>
            <a:r>
              <a:rPr lang="en-US" sz="2400" dirty="0">
                <a:sym typeface="Wingdings" pitchFamily="2" charset="2"/>
              </a:rPr>
              <a:t>): write back a cache line from cache to memory </a:t>
            </a:r>
          </a:p>
          <a:p>
            <a:pPr marL="342900" indent="-342900">
              <a:buFont typeface="Arial" panose="020B0604020202020204" pitchFamily="34" charset="0"/>
              <a:buChar char="•"/>
            </a:pPr>
            <a:r>
              <a:rPr lang="en-US" sz="2400" dirty="0">
                <a:sym typeface="Wingdings" pitchFamily="2" charset="2"/>
              </a:rPr>
              <a:t>fence (x86: </a:t>
            </a:r>
            <a:r>
              <a:rPr lang="en-US" sz="2400" dirty="0" err="1">
                <a:sym typeface="Wingdings" pitchFamily="2" charset="2"/>
              </a:rPr>
              <a:t>sfence</a:t>
            </a:r>
            <a:r>
              <a:rPr lang="en-US" sz="2400" dirty="0">
                <a:sym typeface="Wingdings" pitchFamily="2" charset="2"/>
              </a:rPr>
              <a:t>): ordering guarantee between flushes</a:t>
            </a:r>
          </a:p>
        </p:txBody>
      </p:sp>
      <p:sp>
        <p:nvSpPr>
          <p:cNvPr id="9" name="Rectangle 8">
            <a:extLst>
              <a:ext uri="{FF2B5EF4-FFF2-40B4-BE49-F238E27FC236}">
                <a16:creationId xmlns:a16="http://schemas.microsoft.com/office/drawing/2014/main" id="{20F54E3F-73EF-6B4A-A9D2-E747F7AD1AE7}"/>
              </a:ext>
            </a:extLst>
          </p:cNvPr>
          <p:cNvSpPr/>
          <p:nvPr/>
        </p:nvSpPr>
        <p:spPr>
          <a:xfrm>
            <a:off x="3231930" y="2386570"/>
            <a:ext cx="940676" cy="851339"/>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0816417-BC9A-9045-94FE-D559DFF4FE03}"/>
              </a:ext>
            </a:extLst>
          </p:cNvPr>
          <p:cNvSpPr/>
          <p:nvPr/>
        </p:nvSpPr>
        <p:spPr>
          <a:xfrm>
            <a:off x="3302874" y="2481163"/>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 = 1</a:t>
            </a:r>
          </a:p>
        </p:txBody>
      </p:sp>
      <p:sp>
        <p:nvSpPr>
          <p:cNvPr id="11" name="TextBox 10">
            <a:extLst>
              <a:ext uri="{FF2B5EF4-FFF2-40B4-BE49-F238E27FC236}">
                <a16:creationId xmlns:a16="http://schemas.microsoft.com/office/drawing/2014/main" id="{DA8070B9-E2F7-1244-8EFB-7F9E21D8F8D0}"/>
              </a:ext>
            </a:extLst>
          </p:cNvPr>
          <p:cNvSpPr txBox="1"/>
          <p:nvPr/>
        </p:nvSpPr>
        <p:spPr>
          <a:xfrm>
            <a:off x="1862958" y="2356648"/>
            <a:ext cx="1195878" cy="830997"/>
          </a:xfrm>
          <a:prstGeom prst="rect">
            <a:avLst/>
          </a:prstGeom>
          <a:noFill/>
        </p:spPr>
        <p:txBody>
          <a:bodyPr wrap="square" rtlCol="0" anchor="ctr">
            <a:spAutoFit/>
          </a:bodyPr>
          <a:lstStyle/>
          <a:p>
            <a:pPr algn="ctr"/>
            <a:r>
              <a:rPr lang="en-US" sz="2400" dirty="0">
                <a:sym typeface="Wingdings" pitchFamily="2" charset="2"/>
              </a:rPr>
              <a:t>Volatile</a:t>
            </a:r>
          </a:p>
          <a:p>
            <a:pPr algn="ctr"/>
            <a:r>
              <a:rPr lang="en-US" sz="2400" dirty="0">
                <a:sym typeface="Wingdings" pitchFamily="2" charset="2"/>
              </a:rPr>
              <a:t>Cache</a:t>
            </a:r>
            <a:endParaRPr lang="en-US" sz="2400" b="1" i="1" u="sng" dirty="0">
              <a:sym typeface="Wingdings" pitchFamily="2" charset="2"/>
            </a:endParaRPr>
          </a:p>
        </p:txBody>
      </p:sp>
      <p:sp>
        <p:nvSpPr>
          <p:cNvPr id="12" name="TextBox 11">
            <a:extLst>
              <a:ext uri="{FF2B5EF4-FFF2-40B4-BE49-F238E27FC236}">
                <a16:creationId xmlns:a16="http://schemas.microsoft.com/office/drawing/2014/main" id="{E9418F72-7D08-AF4F-B1A5-EA55DC5D6DE5}"/>
              </a:ext>
            </a:extLst>
          </p:cNvPr>
          <p:cNvSpPr txBox="1"/>
          <p:nvPr/>
        </p:nvSpPr>
        <p:spPr>
          <a:xfrm>
            <a:off x="1471445" y="3992814"/>
            <a:ext cx="872359" cy="461665"/>
          </a:xfrm>
          <a:prstGeom prst="rect">
            <a:avLst/>
          </a:prstGeom>
          <a:noFill/>
        </p:spPr>
        <p:txBody>
          <a:bodyPr wrap="square" rtlCol="0" anchor="ctr">
            <a:spAutoFit/>
          </a:bodyPr>
          <a:lstStyle/>
          <a:p>
            <a:pPr algn="ctr"/>
            <a:r>
              <a:rPr lang="en-US" sz="2400" dirty="0">
                <a:sym typeface="Wingdings" pitchFamily="2" charset="2"/>
              </a:rPr>
              <a:t>NVM</a:t>
            </a:r>
            <a:endParaRPr lang="en-US" sz="2400" b="1" i="1" u="sng" dirty="0">
              <a:sym typeface="Wingdings" pitchFamily="2" charset="2"/>
            </a:endParaRPr>
          </a:p>
        </p:txBody>
      </p:sp>
      <p:sp>
        <p:nvSpPr>
          <p:cNvPr id="13" name="Rectangle 12">
            <a:extLst>
              <a:ext uri="{FF2B5EF4-FFF2-40B4-BE49-F238E27FC236}">
                <a16:creationId xmlns:a16="http://schemas.microsoft.com/office/drawing/2014/main" id="{11A2EBEB-3B94-4742-8EDA-7066B0E9BD8A}"/>
              </a:ext>
            </a:extLst>
          </p:cNvPr>
          <p:cNvSpPr/>
          <p:nvPr/>
        </p:nvSpPr>
        <p:spPr>
          <a:xfrm>
            <a:off x="2249214" y="3968377"/>
            <a:ext cx="2911364" cy="510541"/>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6C2F91D-A9B0-264A-8F51-7FFFD6795EF9}"/>
              </a:ext>
            </a:extLst>
          </p:cNvPr>
          <p:cNvCxnSpPr>
            <a:stCxn id="9" idx="2"/>
            <a:endCxn id="13" idx="0"/>
          </p:cNvCxnSpPr>
          <p:nvPr/>
        </p:nvCxnSpPr>
        <p:spPr>
          <a:xfrm>
            <a:off x="3702268" y="3237909"/>
            <a:ext cx="2628" cy="73046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6B217685-6CF8-0541-801B-E70B56832984}"/>
              </a:ext>
            </a:extLst>
          </p:cNvPr>
          <p:cNvSpPr/>
          <p:nvPr/>
        </p:nvSpPr>
        <p:spPr>
          <a:xfrm>
            <a:off x="6579475" y="2303127"/>
            <a:ext cx="2627070" cy="2316724"/>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400" dirty="0"/>
              <a:t> 1. X = 1</a:t>
            </a:r>
          </a:p>
          <a:p>
            <a:r>
              <a:rPr lang="en-US" sz="2400" dirty="0"/>
              <a:t> 2. flush (&amp;X)</a:t>
            </a:r>
          </a:p>
          <a:p>
            <a:r>
              <a:rPr lang="en-US" sz="2400" dirty="0"/>
              <a:t> 3. fence()</a:t>
            </a:r>
          </a:p>
          <a:p>
            <a:r>
              <a:rPr lang="en-US" sz="2400" dirty="0"/>
              <a:t> 4. Y = 1</a:t>
            </a:r>
          </a:p>
          <a:p>
            <a:r>
              <a:rPr lang="en-US" sz="2400" dirty="0"/>
              <a:t> 5. flush (&amp;Y)</a:t>
            </a:r>
          </a:p>
          <a:p>
            <a:r>
              <a:rPr lang="en-US" sz="2400" dirty="0"/>
              <a:t> 6. fence()</a:t>
            </a:r>
          </a:p>
          <a:p>
            <a:endParaRPr lang="en-US" sz="2400" dirty="0"/>
          </a:p>
        </p:txBody>
      </p:sp>
      <p:sp>
        <p:nvSpPr>
          <p:cNvPr id="16" name="Rectangle 15">
            <a:extLst>
              <a:ext uri="{FF2B5EF4-FFF2-40B4-BE49-F238E27FC236}">
                <a16:creationId xmlns:a16="http://schemas.microsoft.com/office/drawing/2014/main" id="{1497D653-508B-3949-BD52-E1DDB1110CAE}"/>
              </a:ext>
            </a:extLst>
          </p:cNvPr>
          <p:cNvSpPr/>
          <p:nvPr/>
        </p:nvSpPr>
        <p:spPr>
          <a:xfrm>
            <a:off x="3308131" y="2854278"/>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 = 1</a:t>
            </a:r>
          </a:p>
        </p:txBody>
      </p:sp>
      <p:sp>
        <p:nvSpPr>
          <p:cNvPr id="17" name="Rectangle 16">
            <a:extLst>
              <a:ext uri="{FF2B5EF4-FFF2-40B4-BE49-F238E27FC236}">
                <a16:creationId xmlns:a16="http://schemas.microsoft.com/office/drawing/2014/main" id="{C335AE47-BC10-B741-B010-5FB0DE35134A}"/>
              </a:ext>
            </a:extLst>
          </p:cNvPr>
          <p:cNvSpPr/>
          <p:nvPr/>
        </p:nvSpPr>
        <p:spPr>
          <a:xfrm>
            <a:off x="2632839" y="4076501"/>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 = 1</a:t>
            </a:r>
          </a:p>
        </p:txBody>
      </p:sp>
      <p:sp>
        <p:nvSpPr>
          <p:cNvPr id="18" name="Rectangle 17">
            <a:extLst>
              <a:ext uri="{FF2B5EF4-FFF2-40B4-BE49-F238E27FC236}">
                <a16:creationId xmlns:a16="http://schemas.microsoft.com/office/drawing/2014/main" id="{053392EF-0F8C-6749-9612-EF64F9880650}"/>
              </a:ext>
            </a:extLst>
          </p:cNvPr>
          <p:cNvSpPr/>
          <p:nvPr/>
        </p:nvSpPr>
        <p:spPr>
          <a:xfrm>
            <a:off x="3951887" y="4076501"/>
            <a:ext cx="79878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 = 1</a:t>
            </a:r>
          </a:p>
        </p:txBody>
      </p:sp>
      <p:pic>
        <p:nvPicPr>
          <p:cNvPr id="19" name="Picture 18">
            <a:extLst>
              <a:ext uri="{FF2B5EF4-FFF2-40B4-BE49-F238E27FC236}">
                <a16:creationId xmlns:a16="http://schemas.microsoft.com/office/drawing/2014/main" id="{9E0F748E-B169-EB41-9274-C1A99C0623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0490" y="2494573"/>
            <a:ext cx="280884" cy="280884"/>
          </a:xfrm>
          <a:prstGeom prst="rect">
            <a:avLst/>
          </a:prstGeom>
        </p:spPr>
      </p:pic>
      <p:pic>
        <p:nvPicPr>
          <p:cNvPr id="20" name="Picture 19">
            <a:extLst>
              <a:ext uri="{FF2B5EF4-FFF2-40B4-BE49-F238E27FC236}">
                <a16:creationId xmlns:a16="http://schemas.microsoft.com/office/drawing/2014/main" id="{B635A7AF-10C3-AD4F-91B2-D3D757B14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0490" y="2845566"/>
            <a:ext cx="280884" cy="280884"/>
          </a:xfrm>
          <a:prstGeom prst="rect">
            <a:avLst/>
          </a:prstGeom>
        </p:spPr>
      </p:pic>
      <p:sp>
        <p:nvSpPr>
          <p:cNvPr id="21" name="Right Arrow 20">
            <a:extLst>
              <a:ext uri="{FF2B5EF4-FFF2-40B4-BE49-F238E27FC236}">
                <a16:creationId xmlns:a16="http://schemas.microsoft.com/office/drawing/2014/main" id="{D3796A07-D921-AB4A-BC5D-57FDF1E72421}"/>
              </a:ext>
            </a:extLst>
          </p:cNvPr>
          <p:cNvSpPr/>
          <p:nvPr/>
        </p:nvSpPr>
        <p:spPr>
          <a:xfrm>
            <a:off x="6153804" y="2438152"/>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1C11FEF-E5CE-8D43-928E-6A9A926DD4E9}"/>
              </a:ext>
            </a:extLst>
          </p:cNvPr>
          <p:cNvSpPr/>
          <p:nvPr/>
        </p:nvSpPr>
        <p:spPr>
          <a:xfrm>
            <a:off x="6153804" y="2798657"/>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E01602FC-F421-9949-BEFD-FF45145725AE}"/>
              </a:ext>
            </a:extLst>
          </p:cNvPr>
          <p:cNvSpPr/>
          <p:nvPr/>
        </p:nvSpPr>
        <p:spPr>
          <a:xfrm>
            <a:off x="6153804" y="3159162"/>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FAA0FE62-3C2D-444A-A6D7-729B45EBCC5B}"/>
              </a:ext>
            </a:extLst>
          </p:cNvPr>
          <p:cNvSpPr/>
          <p:nvPr/>
        </p:nvSpPr>
        <p:spPr>
          <a:xfrm>
            <a:off x="6153804" y="3519667"/>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F633DCF-CAEE-E24B-AC70-49C8118029F1}"/>
              </a:ext>
            </a:extLst>
          </p:cNvPr>
          <p:cNvSpPr/>
          <p:nvPr/>
        </p:nvSpPr>
        <p:spPr>
          <a:xfrm>
            <a:off x="6153804" y="3880172"/>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DA1CD21C-2DE8-7442-B396-CCC82296C808}"/>
              </a:ext>
            </a:extLst>
          </p:cNvPr>
          <p:cNvSpPr/>
          <p:nvPr/>
        </p:nvSpPr>
        <p:spPr>
          <a:xfrm>
            <a:off x="6153804" y="4240675"/>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745B8B7-90C6-4641-81C5-68FB23DAAA39}"/>
              </a:ext>
            </a:extLst>
          </p:cNvPr>
          <p:cNvSpPr txBox="1"/>
          <p:nvPr/>
        </p:nvSpPr>
        <p:spPr>
          <a:xfrm>
            <a:off x="1157725" y="5018254"/>
            <a:ext cx="9354535" cy="461665"/>
          </a:xfrm>
          <a:prstGeom prst="rect">
            <a:avLst/>
          </a:prstGeom>
          <a:noFill/>
        </p:spPr>
        <p:txBody>
          <a:bodyPr wrap="square" rtlCol="0">
            <a:spAutoFit/>
          </a:bodyPr>
          <a:lstStyle/>
          <a:p>
            <a:pPr algn="ctr"/>
            <a:r>
              <a:rPr lang="en-US" sz="2400" i="1" dirty="0">
                <a:solidFill>
                  <a:srgbClr val="C00000"/>
                </a:solidFill>
                <a:sym typeface="Wingdings" pitchFamily="2" charset="2"/>
              </a:rPr>
              <a:t>Durability</a:t>
            </a:r>
            <a:r>
              <a:rPr lang="en-US" sz="2400" dirty="0">
                <a:sym typeface="Wingdings" pitchFamily="2" charset="2"/>
              </a:rPr>
              <a:t> and </a:t>
            </a:r>
            <a:r>
              <a:rPr lang="en-US" sz="2400" i="1" dirty="0">
                <a:solidFill>
                  <a:srgbClr val="C00000"/>
                </a:solidFill>
                <a:sym typeface="Wingdings" pitchFamily="2" charset="2"/>
              </a:rPr>
              <a:t>Ordering</a:t>
            </a:r>
          </a:p>
        </p:txBody>
      </p:sp>
    </p:spTree>
    <p:extLst>
      <p:ext uri="{BB962C8B-B14F-4D97-AF65-F5344CB8AC3E}">
        <p14:creationId xmlns:p14="http://schemas.microsoft.com/office/powerpoint/2010/main" val="26059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6"/>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0" grpId="1" animBg="1"/>
      <p:bldP spid="11" grpId="0"/>
      <p:bldP spid="12" grpId="0"/>
      <p:bldP spid="13" grpId="0" animBg="1"/>
      <p:bldP spid="15" grpId="0" animBg="1"/>
      <p:bldP spid="16" grpId="0" animBg="1"/>
      <p:bldP spid="16" grpId="1" animBg="1"/>
      <p:bldP spid="17" grpId="0" animBg="1"/>
      <p:bldP spid="18" grpId="0"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Calibri" panose="020F0502020204030204" pitchFamily="34" charset="0"/>
                <a:cs typeface="Calibri" panose="020F0502020204030204" pitchFamily="34" charset="0"/>
              </a:rPr>
              <a:t>Persistence</a:t>
            </a:r>
            <a:r>
              <a:rPr lang="zh-CN" altLang="en-US" sz="3600" dirty="0">
                <a:latin typeface="Calibri" panose="020F0502020204030204" pitchFamily="34" charset="0"/>
                <a:cs typeface="Calibri" panose="020F0502020204030204" pitchFamily="34" charset="0"/>
              </a:rPr>
              <a:t> </a:t>
            </a:r>
            <a:r>
              <a:rPr lang="en-US" altLang="zh-CN" sz="3600" dirty="0">
                <a:latin typeface="Calibri" panose="020F0502020204030204" pitchFamily="34" charset="0"/>
                <a:cs typeface="Calibri" panose="020F0502020204030204" pitchFamily="34" charset="0"/>
              </a:rPr>
              <a:t>Bugs</a:t>
            </a:r>
            <a:endParaRPr lang="en-US" sz="36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7372C4B9-891E-9345-B0A0-0F99B6799458}"/>
              </a:ext>
            </a:extLst>
          </p:cNvPr>
          <p:cNvSpPr>
            <a:spLocks noGrp="1"/>
          </p:cNvSpPr>
          <p:nvPr>
            <p:ph type="sldNum" sz="quarter" idx="12"/>
          </p:nvPr>
        </p:nvSpPr>
        <p:spPr/>
        <p:txBody>
          <a:bodyPr/>
          <a:lstStyle/>
          <a:p>
            <a:fld id="{9A31AEB5-0D90-3340-AFD9-9850B4457261}" type="slidenum">
              <a:rPr lang="en-US" smtClean="0"/>
              <a:t>6</a:t>
            </a:fld>
            <a:endParaRPr lang="en-US"/>
          </a:p>
        </p:txBody>
      </p:sp>
      <p:sp>
        <p:nvSpPr>
          <p:cNvPr id="27" name="TextBox 26">
            <a:extLst>
              <a:ext uri="{FF2B5EF4-FFF2-40B4-BE49-F238E27FC236}">
                <a16:creationId xmlns:a16="http://schemas.microsoft.com/office/drawing/2014/main" id="{8745B8B7-90C6-4641-81C5-68FB23DAAA39}"/>
              </a:ext>
            </a:extLst>
          </p:cNvPr>
          <p:cNvSpPr txBox="1"/>
          <p:nvPr/>
        </p:nvSpPr>
        <p:spPr>
          <a:xfrm>
            <a:off x="409575" y="1005899"/>
            <a:ext cx="9354535"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ym typeface="Wingdings" pitchFamily="2" charset="2"/>
              </a:rPr>
              <a:t>Persistence</a:t>
            </a:r>
            <a:r>
              <a:rPr lang="zh-CN" altLang="en-US" sz="2400" dirty="0">
                <a:sym typeface="Wingdings" pitchFamily="2" charset="2"/>
              </a:rPr>
              <a:t> </a:t>
            </a:r>
            <a:r>
              <a:rPr lang="en-US" altLang="zh-CN" sz="2400" dirty="0">
                <a:sym typeface="Wingdings" pitchFamily="2" charset="2"/>
              </a:rPr>
              <a:t>Ordering</a:t>
            </a:r>
            <a:r>
              <a:rPr lang="zh-CN" altLang="en-US" sz="2400" dirty="0">
                <a:sym typeface="Wingdings" pitchFamily="2" charset="2"/>
              </a:rPr>
              <a:t> </a:t>
            </a:r>
            <a:r>
              <a:rPr lang="en-US" altLang="zh-CN" sz="2400" dirty="0">
                <a:sym typeface="Wingdings" pitchFamily="2" charset="2"/>
              </a:rPr>
              <a:t>Bug</a:t>
            </a:r>
          </a:p>
          <a:p>
            <a:r>
              <a:rPr lang="zh-CN" altLang="en-US" sz="2400" dirty="0">
                <a:sym typeface="Wingdings" pitchFamily="2" charset="2"/>
              </a:rPr>
              <a:t>     </a:t>
            </a:r>
            <a:r>
              <a:rPr lang="en-US" altLang="zh-CN" sz="2400" dirty="0">
                <a:sym typeface="Wingdings" pitchFamily="2" charset="2"/>
              </a:rPr>
              <a:t>: </a:t>
            </a:r>
            <a:r>
              <a:rPr lang="en-US" sz="2400" dirty="0">
                <a:sym typeface="Wingdings" pitchFamily="2" charset="2"/>
              </a:rPr>
              <a:t>Fail to enforce that “A” must be persisted before “B”</a:t>
            </a:r>
          </a:p>
          <a:p>
            <a:endParaRPr lang="en-US" sz="2400" dirty="0">
              <a:sym typeface="Wingdings" pitchFamily="2" charset="2"/>
            </a:endParaRPr>
          </a:p>
          <a:p>
            <a:pPr marL="342900" indent="-342900">
              <a:buFont typeface="Arial" panose="020B0604020202020204" pitchFamily="34" charset="0"/>
              <a:buChar char="•"/>
            </a:pPr>
            <a:r>
              <a:rPr lang="en-US" altLang="zh-CN" sz="2400" dirty="0">
                <a:sym typeface="Wingdings" pitchFamily="2" charset="2"/>
              </a:rPr>
              <a:t>Persistence</a:t>
            </a:r>
            <a:r>
              <a:rPr lang="zh-CN" altLang="en-US" sz="2400" dirty="0">
                <a:sym typeface="Wingdings" pitchFamily="2" charset="2"/>
              </a:rPr>
              <a:t> </a:t>
            </a:r>
            <a:r>
              <a:rPr lang="en-US" altLang="zh-CN" sz="2400" dirty="0">
                <a:sym typeface="Wingdings" pitchFamily="2" charset="2"/>
              </a:rPr>
              <a:t>Atomicity</a:t>
            </a:r>
            <a:r>
              <a:rPr lang="zh-CN" altLang="en-US" sz="2400" dirty="0">
                <a:sym typeface="Wingdings" pitchFamily="2" charset="2"/>
              </a:rPr>
              <a:t> </a:t>
            </a:r>
            <a:r>
              <a:rPr lang="en-US" altLang="zh-CN" sz="2400" dirty="0">
                <a:sym typeface="Wingdings" pitchFamily="2" charset="2"/>
              </a:rPr>
              <a:t>Bug</a:t>
            </a:r>
          </a:p>
          <a:p>
            <a:r>
              <a:rPr lang="en-US" sz="2400" dirty="0">
                <a:sym typeface="Wingdings" pitchFamily="2" charset="2"/>
              </a:rPr>
              <a:t>     : Fail to enforce that “A” and “B” must be persisted together</a:t>
            </a:r>
          </a:p>
          <a:p>
            <a:endParaRPr lang="en-US" sz="2400" dirty="0">
              <a:sym typeface="Wingdings" pitchFamily="2" charset="2"/>
            </a:endParaRPr>
          </a:p>
          <a:p>
            <a:pPr marL="342900" indent="-342900">
              <a:buFont typeface="Arial" panose="020B0604020202020204" pitchFamily="34" charset="0"/>
              <a:buChar char="•"/>
            </a:pPr>
            <a:r>
              <a:rPr lang="en-US" sz="2400" dirty="0">
                <a:sym typeface="Wingdings" pitchFamily="2" charset="2"/>
              </a:rPr>
              <a:t>Persistence Performance Bug </a:t>
            </a:r>
          </a:p>
          <a:p>
            <a:r>
              <a:rPr lang="en-US" sz="2400" dirty="0">
                <a:sym typeface="Wingdings" pitchFamily="2" charset="2"/>
              </a:rPr>
              <a:t>     : e.g., extra flush/fence</a:t>
            </a:r>
          </a:p>
        </p:txBody>
      </p:sp>
    </p:spTree>
    <p:extLst>
      <p:ext uri="{BB962C8B-B14F-4D97-AF65-F5344CB8AC3E}">
        <p14:creationId xmlns:p14="http://schemas.microsoft.com/office/powerpoint/2010/main" val="16919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Calibri" panose="020F0502020204030204" pitchFamily="34" charset="0"/>
                <a:cs typeface="Calibri" panose="020F0502020204030204" pitchFamily="34" charset="0"/>
              </a:rPr>
              <a:t>Persistence </a:t>
            </a:r>
            <a:r>
              <a:rPr lang="en-US" altLang="zh-CN" sz="3600" dirty="0">
                <a:latin typeface="Calibri" panose="020F0502020204030204" pitchFamily="34" charset="0"/>
                <a:cs typeface="Calibri" panose="020F0502020204030204" pitchFamily="34" charset="0"/>
              </a:rPr>
              <a:t>O</a:t>
            </a:r>
            <a:r>
              <a:rPr lang="en-US" sz="3600" dirty="0">
                <a:latin typeface="Calibri" panose="020F0502020204030204" pitchFamily="34" charset="0"/>
                <a:cs typeface="Calibri" panose="020F0502020204030204" pitchFamily="34" charset="0"/>
              </a:rPr>
              <a:t>rdering Bug</a:t>
            </a:r>
          </a:p>
        </p:txBody>
      </p:sp>
      <p:sp>
        <p:nvSpPr>
          <p:cNvPr id="6" name="TextBox 5">
            <a:extLst>
              <a:ext uri="{FF2B5EF4-FFF2-40B4-BE49-F238E27FC236}">
                <a16:creationId xmlns:a16="http://schemas.microsoft.com/office/drawing/2014/main" id="{3DE3B0AA-A517-BD4A-9E0A-76B4BD96DAA3}"/>
              </a:ext>
            </a:extLst>
          </p:cNvPr>
          <p:cNvSpPr txBox="1"/>
          <p:nvPr/>
        </p:nvSpPr>
        <p:spPr>
          <a:xfrm>
            <a:off x="409575" y="960283"/>
            <a:ext cx="9354535" cy="461665"/>
          </a:xfrm>
          <a:prstGeom prst="rect">
            <a:avLst/>
          </a:prstGeom>
          <a:noFill/>
        </p:spPr>
        <p:txBody>
          <a:bodyPr wrap="square" rtlCol="0">
            <a:spAutoFit/>
          </a:bodyPr>
          <a:lstStyle/>
          <a:p>
            <a:r>
              <a:rPr lang="en-US" altLang="zh-CN" sz="2400" dirty="0">
                <a:sym typeface="Wingdings" pitchFamily="2" charset="2"/>
              </a:rPr>
              <a:t>: Fail to enforce that “A” must be persisted before “B”.</a:t>
            </a:r>
            <a:endParaRPr lang="en-US" sz="2400" dirty="0">
              <a:sym typeface="Wingdings" pitchFamily="2" charset="2"/>
            </a:endParaRPr>
          </a:p>
        </p:txBody>
      </p:sp>
      <p:sp>
        <p:nvSpPr>
          <p:cNvPr id="7" name="Slide Number Placeholder 6">
            <a:extLst>
              <a:ext uri="{FF2B5EF4-FFF2-40B4-BE49-F238E27FC236}">
                <a16:creationId xmlns:a16="http://schemas.microsoft.com/office/drawing/2014/main" id="{F0EA1B9E-4463-FD4C-8C6C-B5F1649594C9}"/>
              </a:ext>
            </a:extLst>
          </p:cNvPr>
          <p:cNvSpPr>
            <a:spLocks noGrp="1"/>
          </p:cNvSpPr>
          <p:nvPr>
            <p:ph type="sldNum" sz="quarter" idx="12"/>
          </p:nvPr>
        </p:nvSpPr>
        <p:spPr/>
        <p:txBody>
          <a:bodyPr/>
          <a:lstStyle/>
          <a:p>
            <a:fld id="{9A31AEB5-0D90-3340-AFD9-9850B4457261}" type="slidenum">
              <a:rPr lang="en-US" smtClean="0"/>
              <a:t>7</a:t>
            </a:fld>
            <a:endParaRPr lang="en-US"/>
          </a:p>
        </p:txBody>
      </p:sp>
      <p:sp>
        <p:nvSpPr>
          <p:cNvPr id="8" name="Rectangle 7">
            <a:extLst>
              <a:ext uri="{FF2B5EF4-FFF2-40B4-BE49-F238E27FC236}">
                <a16:creationId xmlns:a16="http://schemas.microsoft.com/office/drawing/2014/main" id="{66E74438-AB1F-8F49-891D-4D40F918D0F1}"/>
              </a:ext>
            </a:extLst>
          </p:cNvPr>
          <p:cNvSpPr/>
          <p:nvPr/>
        </p:nvSpPr>
        <p:spPr>
          <a:xfrm>
            <a:off x="4343155" y="3960710"/>
            <a:ext cx="3248364" cy="1923800"/>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read(k):</a:t>
            </a:r>
          </a:p>
          <a:p>
            <a:r>
              <a:rPr lang="en-US" sz="2000" dirty="0"/>
              <a:t>  ……  </a:t>
            </a:r>
          </a:p>
          <a:p>
            <a:r>
              <a:rPr lang="en-US" sz="2000" dirty="0"/>
              <a:t>  if (token[x] </a:t>
            </a:r>
          </a:p>
          <a:p>
            <a:r>
              <a:rPr lang="en-US" sz="2000" dirty="0"/>
              <a:t>       &amp;&amp; key[x] == k) {</a:t>
            </a:r>
          </a:p>
          <a:p>
            <a:r>
              <a:rPr lang="en-US" sz="2000" dirty="0"/>
              <a:t>      return value[x];</a:t>
            </a:r>
          </a:p>
          <a:p>
            <a:r>
              <a:rPr lang="en-US" sz="2000" dirty="0"/>
              <a:t>  }</a:t>
            </a:r>
          </a:p>
        </p:txBody>
      </p:sp>
      <p:sp>
        <p:nvSpPr>
          <p:cNvPr id="9" name="Rectangle 8">
            <a:extLst>
              <a:ext uri="{FF2B5EF4-FFF2-40B4-BE49-F238E27FC236}">
                <a16:creationId xmlns:a16="http://schemas.microsoft.com/office/drawing/2014/main" id="{BF6987BF-FA70-464F-9941-D1E3D1391591}"/>
              </a:ext>
            </a:extLst>
          </p:cNvPr>
          <p:cNvSpPr/>
          <p:nvPr/>
        </p:nvSpPr>
        <p:spPr>
          <a:xfrm>
            <a:off x="1607596" y="1812866"/>
            <a:ext cx="2022859" cy="4071643"/>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insert(k, v):</a:t>
            </a:r>
          </a:p>
          <a:p>
            <a:r>
              <a:rPr lang="en-US" sz="2000" dirty="0"/>
              <a:t>  ……</a:t>
            </a:r>
          </a:p>
          <a:p>
            <a:r>
              <a:rPr lang="en-US" sz="2000" dirty="0"/>
              <a:t>  key[x] = k;</a:t>
            </a:r>
          </a:p>
          <a:p>
            <a:r>
              <a:rPr lang="en-US" sz="2000" dirty="0"/>
              <a:t>  value[x] = v;</a:t>
            </a:r>
          </a:p>
          <a:p>
            <a:r>
              <a:rPr lang="en-US" sz="2000" dirty="0"/>
              <a:t>  </a:t>
            </a:r>
            <a:r>
              <a:rPr lang="en-US" sz="2000" dirty="0">
                <a:solidFill>
                  <a:schemeClr val="tx1"/>
                </a:solidFill>
              </a:rPr>
              <a:t>token[x] = true;</a:t>
            </a:r>
          </a:p>
          <a:p>
            <a:r>
              <a:rPr lang="en-US" sz="2000" dirty="0">
                <a:solidFill>
                  <a:schemeClr val="tx1"/>
                </a:solidFill>
              </a:rPr>
              <a:t>  </a:t>
            </a:r>
          </a:p>
          <a:p>
            <a:r>
              <a:rPr lang="en-US" sz="2000" dirty="0">
                <a:solidFill>
                  <a:schemeClr val="tx1"/>
                </a:solidFill>
              </a:rPr>
              <a:t>  flush(key[x]);</a:t>
            </a:r>
          </a:p>
          <a:p>
            <a:r>
              <a:rPr lang="en-US" sz="2000" dirty="0">
                <a:solidFill>
                  <a:schemeClr val="tx1"/>
                </a:solidFill>
              </a:rPr>
              <a:t>  flush(value[x]);</a:t>
            </a:r>
          </a:p>
          <a:p>
            <a:r>
              <a:rPr lang="en-US" sz="2000" dirty="0">
                <a:solidFill>
                  <a:schemeClr val="tx1"/>
                </a:solidFill>
              </a:rPr>
              <a:t>  fence();</a:t>
            </a:r>
          </a:p>
          <a:p>
            <a:endParaRPr lang="en-US" sz="2000" dirty="0"/>
          </a:p>
          <a:p>
            <a:r>
              <a:rPr lang="en-US" sz="2000" dirty="0"/>
              <a:t>  flush(token[x]);</a:t>
            </a:r>
          </a:p>
          <a:p>
            <a:r>
              <a:rPr lang="en-US" sz="2000" dirty="0"/>
              <a:t>  fence();</a:t>
            </a:r>
          </a:p>
          <a:p>
            <a:r>
              <a:rPr lang="en-US" sz="2000" dirty="0"/>
              <a:t>  ……</a:t>
            </a:r>
          </a:p>
        </p:txBody>
      </p:sp>
      <p:sp>
        <p:nvSpPr>
          <p:cNvPr id="10" name="TextBox 9">
            <a:extLst>
              <a:ext uri="{FF2B5EF4-FFF2-40B4-BE49-F238E27FC236}">
                <a16:creationId xmlns:a16="http://schemas.microsoft.com/office/drawing/2014/main" id="{8354D38B-F23F-694A-8223-1531B81F2198}"/>
              </a:ext>
            </a:extLst>
          </p:cNvPr>
          <p:cNvSpPr txBox="1"/>
          <p:nvPr/>
        </p:nvSpPr>
        <p:spPr>
          <a:xfrm>
            <a:off x="1554607" y="1381564"/>
            <a:ext cx="9091804" cy="400110"/>
          </a:xfrm>
          <a:prstGeom prst="rect">
            <a:avLst/>
          </a:prstGeom>
          <a:noFill/>
        </p:spPr>
        <p:txBody>
          <a:bodyPr wrap="square" rtlCol="0">
            <a:spAutoFit/>
          </a:bodyPr>
          <a:lstStyle/>
          <a:p>
            <a:r>
              <a:rPr lang="en-US" sz="2000" dirty="0" err="1">
                <a:sym typeface="Wingdings" pitchFamily="2" charset="2"/>
              </a:rPr>
              <a:t>LevalHash</a:t>
            </a:r>
            <a:r>
              <a:rPr lang="en-US" sz="2000" dirty="0">
                <a:sym typeface="Wingdings" pitchFamily="2" charset="2"/>
              </a:rPr>
              <a:t> [OSDI’18]: Each bucket has arrays of Keys, Values, Tokens (valid flags)</a:t>
            </a:r>
          </a:p>
        </p:txBody>
      </p:sp>
      <p:sp>
        <p:nvSpPr>
          <p:cNvPr id="11" name="Rectangle 10">
            <a:extLst>
              <a:ext uri="{FF2B5EF4-FFF2-40B4-BE49-F238E27FC236}">
                <a16:creationId xmlns:a16="http://schemas.microsoft.com/office/drawing/2014/main" id="{A686A023-12D9-9E4C-8722-9AF81ABE34EF}"/>
              </a:ext>
            </a:extLst>
          </p:cNvPr>
          <p:cNvSpPr/>
          <p:nvPr/>
        </p:nvSpPr>
        <p:spPr>
          <a:xfrm>
            <a:off x="5543023" y="1812867"/>
            <a:ext cx="2022859" cy="124174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7C14B43-A024-2B44-A268-0FFE55F88EE8}"/>
              </a:ext>
            </a:extLst>
          </p:cNvPr>
          <p:cNvSpPr/>
          <p:nvPr/>
        </p:nvSpPr>
        <p:spPr>
          <a:xfrm>
            <a:off x="5613967" y="1907460"/>
            <a:ext cx="1844515"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key[x] = k</a:t>
            </a:r>
          </a:p>
        </p:txBody>
      </p:sp>
      <p:sp>
        <p:nvSpPr>
          <p:cNvPr id="13" name="TextBox 12">
            <a:extLst>
              <a:ext uri="{FF2B5EF4-FFF2-40B4-BE49-F238E27FC236}">
                <a16:creationId xmlns:a16="http://schemas.microsoft.com/office/drawing/2014/main" id="{BDB22C04-57FF-6448-9D3A-9AD60EBDF671}"/>
              </a:ext>
            </a:extLst>
          </p:cNvPr>
          <p:cNvSpPr txBox="1"/>
          <p:nvPr/>
        </p:nvSpPr>
        <p:spPr>
          <a:xfrm>
            <a:off x="4332547" y="2012221"/>
            <a:ext cx="1195878" cy="830997"/>
          </a:xfrm>
          <a:prstGeom prst="rect">
            <a:avLst/>
          </a:prstGeom>
          <a:noFill/>
        </p:spPr>
        <p:txBody>
          <a:bodyPr wrap="square" rtlCol="0" anchor="ctr">
            <a:spAutoFit/>
          </a:bodyPr>
          <a:lstStyle/>
          <a:p>
            <a:pPr algn="ctr"/>
            <a:r>
              <a:rPr lang="en-US" sz="2400" dirty="0">
                <a:sym typeface="Wingdings" pitchFamily="2" charset="2"/>
              </a:rPr>
              <a:t>Volatile</a:t>
            </a:r>
          </a:p>
          <a:p>
            <a:pPr algn="ctr"/>
            <a:r>
              <a:rPr lang="en-US" sz="2400" dirty="0">
                <a:sym typeface="Wingdings" pitchFamily="2" charset="2"/>
              </a:rPr>
              <a:t>Cache</a:t>
            </a:r>
            <a:endParaRPr lang="en-US" sz="2400" b="1" i="1" u="sng" dirty="0">
              <a:sym typeface="Wingdings" pitchFamily="2" charset="2"/>
            </a:endParaRPr>
          </a:p>
        </p:txBody>
      </p:sp>
      <p:sp>
        <p:nvSpPr>
          <p:cNvPr id="14" name="TextBox 13">
            <a:extLst>
              <a:ext uri="{FF2B5EF4-FFF2-40B4-BE49-F238E27FC236}">
                <a16:creationId xmlns:a16="http://schemas.microsoft.com/office/drawing/2014/main" id="{620F8104-D905-EA40-9841-CCBAFF30E225}"/>
              </a:ext>
            </a:extLst>
          </p:cNvPr>
          <p:cNvSpPr txBox="1"/>
          <p:nvPr/>
        </p:nvSpPr>
        <p:spPr>
          <a:xfrm>
            <a:off x="4494306" y="3407679"/>
            <a:ext cx="872359" cy="461665"/>
          </a:xfrm>
          <a:prstGeom prst="rect">
            <a:avLst/>
          </a:prstGeom>
          <a:noFill/>
        </p:spPr>
        <p:txBody>
          <a:bodyPr wrap="square" rtlCol="0" anchor="ctr">
            <a:spAutoFit/>
          </a:bodyPr>
          <a:lstStyle/>
          <a:p>
            <a:pPr algn="ctr"/>
            <a:r>
              <a:rPr lang="en-US" sz="2400" dirty="0">
                <a:sym typeface="Wingdings" pitchFamily="2" charset="2"/>
              </a:rPr>
              <a:t>NVM</a:t>
            </a:r>
            <a:endParaRPr lang="en-US" sz="2400" b="1" i="1" u="sng" dirty="0">
              <a:sym typeface="Wingdings" pitchFamily="2" charset="2"/>
            </a:endParaRPr>
          </a:p>
        </p:txBody>
      </p:sp>
      <p:sp>
        <p:nvSpPr>
          <p:cNvPr id="15" name="Rectangle 14">
            <a:extLst>
              <a:ext uri="{FF2B5EF4-FFF2-40B4-BE49-F238E27FC236}">
                <a16:creationId xmlns:a16="http://schemas.microsoft.com/office/drawing/2014/main" id="{EA4AB40E-EB95-4C47-BF3C-BD6EA0B4F7FE}"/>
              </a:ext>
            </a:extLst>
          </p:cNvPr>
          <p:cNvSpPr/>
          <p:nvPr/>
        </p:nvSpPr>
        <p:spPr>
          <a:xfrm>
            <a:off x="5543023" y="3396249"/>
            <a:ext cx="2022859" cy="484527"/>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61BB6492-E07D-8446-B9F3-EC6BCB8F19FC}"/>
              </a:ext>
            </a:extLst>
          </p:cNvPr>
          <p:cNvCxnSpPr>
            <a:cxnSpLocks/>
            <a:stCxn id="11" idx="2"/>
            <a:endCxn id="15" idx="0"/>
          </p:cNvCxnSpPr>
          <p:nvPr/>
        </p:nvCxnSpPr>
        <p:spPr>
          <a:xfrm>
            <a:off x="6554453" y="3054612"/>
            <a:ext cx="0" cy="34163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22B2BDCE-FB22-6F4F-8F27-6AD8EC8E4C30}"/>
              </a:ext>
            </a:extLst>
          </p:cNvPr>
          <p:cNvSpPr/>
          <p:nvPr/>
        </p:nvSpPr>
        <p:spPr>
          <a:xfrm>
            <a:off x="5619224" y="2280575"/>
            <a:ext cx="1844515"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value[x] = v</a:t>
            </a:r>
          </a:p>
        </p:txBody>
      </p:sp>
      <p:sp>
        <p:nvSpPr>
          <p:cNvPr id="18" name="Rectangle 17">
            <a:extLst>
              <a:ext uri="{FF2B5EF4-FFF2-40B4-BE49-F238E27FC236}">
                <a16:creationId xmlns:a16="http://schemas.microsoft.com/office/drawing/2014/main" id="{EA638739-076C-3E4C-8981-D38DB375697A}"/>
              </a:ext>
            </a:extLst>
          </p:cNvPr>
          <p:cNvSpPr/>
          <p:nvPr/>
        </p:nvSpPr>
        <p:spPr>
          <a:xfrm>
            <a:off x="5627157" y="2622160"/>
            <a:ext cx="1844515"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token[x] = true</a:t>
            </a:r>
          </a:p>
        </p:txBody>
      </p:sp>
      <p:sp>
        <p:nvSpPr>
          <p:cNvPr id="19" name="Rectangle 18">
            <a:extLst>
              <a:ext uri="{FF2B5EF4-FFF2-40B4-BE49-F238E27FC236}">
                <a16:creationId xmlns:a16="http://schemas.microsoft.com/office/drawing/2014/main" id="{DA4D161D-5F46-1248-B3EF-577C83A7A3B4}"/>
              </a:ext>
            </a:extLst>
          </p:cNvPr>
          <p:cNvSpPr/>
          <p:nvPr/>
        </p:nvSpPr>
        <p:spPr>
          <a:xfrm>
            <a:off x="5621899" y="3491367"/>
            <a:ext cx="1849770"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token[x] = true</a:t>
            </a:r>
          </a:p>
        </p:txBody>
      </p:sp>
      <p:pic>
        <p:nvPicPr>
          <p:cNvPr id="26" name="Graphic 25" descr="Lightning bolt">
            <a:extLst>
              <a:ext uri="{FF2B5EF4-FFF2-40B4-BE49-F238E27FC236}">
                <a16:creationId xmlns:a16="http://schemas.microsoft.com/office/drawing/2014/main" id="{CCA707EE-D8D6-A84C-A80A-2985581D7F4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48641" y="3345013"/>
            <a:ext cx="461665" cy="461665"/>
          </a:xfrm>
          <a:prstGeom prst="rect">
            <a:avLst/>
          </a:prstGeom>
        </p:spPr>
      </p:pic>
      <p:sp>
        <p:nvSpPr>
          <p:cNvPr id="28" name="Rectangle 27">
            <a:extLst>
              <a:ext uri="{FF2B5EF4-FFF2-40B4-BE49-F238E27FC236}">
                <a16:creationId xmlns:a16="http://schemas.microsoft.com/office/drawing/2014/main" id="{02444D4F-D9BA-594B-80F5-91E0DD2510A7}"/>
              </a:ext>
            </a:extLst>
          </p:cNvPr>
          <p:cNvSpPr/>
          <p:nvPr/>
        </p:nvSpPr>
        <p:spPr>
          <a:xfrm>
            <a:off x="8623552" y="1803535"/>
            <a:ext cx="2022859" cy="4080975"/>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solidFill>
                  <a:schemeClr val="tx1"/>
                </a:solidFill>
              </a:rPr>
              <a:t>insert(k, v):</a:t>
            </a:r>
          </a:p>
          <a:p>
            <a:r>
              <a:rPr lang="en-US" sz="2000" dirty="0">
                <a:solidFill>
                  <a:schemeClr val="tx1"/>
                </a:solidFill>
              </a:rPr>
              <a:t>  ……</a:t>
            </a:r>
          </a:p>
          <a:p>
            <a:r>
              <a:rPr lang="en-US" sz="2000" dirty="0">
                <a:solidFill>
                  <a:schemeClr val="tx1"/>
                </a:solidFill>
              </a:rPr>
              <a:t>  key[x] = k;</a:t>
            </a:r>
          </a:p>
          <a:p>
            <a:r>
              <a:rPr lang="en-US" sz="2000" dirty="0">
                <a:solidFill>
                  <a:schemeClr val="tx1"/>
                </a:solidFill>
              </a:rPr>
              <a:t>  value[x] = v;</a:t>
            </a:r>
          </a:p>
          <a:p>
            <a:endParaRPr lang="en-US" sz="2000" dirty="0">
              <a:solidFill>
                <a:schemeClr val="tx1"/>
              </a:solidFill>
            </a:endParaRPr>
          </a:p>
          <a:p>
            <a:r>
              <a:rPr lang="en-US" sz="2000" dirty="0">
                <a:solidFill>
                  <a:schemeClr val="tx1"/>
                </a:solidFill>
              </a:rPr>
              <a:t>  flush(key[x]);</a:t>
            </a:r>
          </a:p>
          <a:p>
            <a:r>
              <a:rPr lang="en-US" sz="2000" dirty="0">
                <a:solidFill>
                  <a:schemeClr val="tx1"/>
                </a:solidFill>
              </a:rPr>
              <a:t>  flush(value[x]);</a:t>
            </a:r>
          </a:p>
          <a:p>
            <a:r>
              <a:rPr lang="en-US" sz="2000" dirty="0">
                <a:solidFill>
                  <a:schemeClr val="tx1"/>
                </a:solidFill>
              </a:rPr>
              <a:t>  fence();</a:t>
            </a:r>
          </a:p>
          <a:p>
            <a:endParaRPr lang="en-US" sz="2000" dirty="0">
              <a:solidFill>
                <a:schemeClr val="tx1"/>
              </a:solidFill>
            </a:endParaRPr>
          </a:p>
          <a:p>
            <a:r>
              <a:rPr lang="en-US" sz="2000" dirty="0">
                <a:solidFill>
                  <a:schemeClr val="tx1"/>
                </a:solidFill>
              </a:rPr>
              <a:t>  token[x] = true;</a:t>
            </a:r>
          </a:p>
          <a:p>
            <a:endParaRPr lang="en-US" sz="2000" dirty="0">
              <a:solidFill>
                <a:schemeClr val="tx1"/>
              </a:solidFill>
            </a:endParaRPr>
          </a:p>
          <a:p>
            <a:r>
              <a:rPr lang="en-US" sz="2000" dirty="0">
                <a:solidFill>
                  <a:schemeClr val="tx1"/>
                </a:solidFill>
              </a:rPr>
              <a:t>  flush(token[x]);</a:t>
            </a:r>
          </a:p>
          <a:p>
            <a:r>
              <a:rPr lang="en-US" sz="2000" dirty="0">
                <a:solidFill>
                  <a:schemeClr val="tx1"/>
                </a:solidFill>
              </a:rPr>
              <a:t>  fence();</a:t>
            </a:r>
          </a:p>
        </p:txBody>
      </p:sp>
      <p:grpSp>
        <p:nvGrpSpPr>
          <p:cNvPr id="20" name="Group 19">
            <a:extLst>
              <a:ext uri="{FF2B5EF4-FFF2-40B4-BE49-F238E27FC236}">
                <a16:creationId xmlns:a16="http://schemas.microsoft.com/office/drawing/2014/main" id="{D3CC4FDF-BFC7-7E4F-8F6B-11285C512826}"/>
              </a:ext>
            </a:extLst>
          </p:cNvPr>
          <p:cNvGrpSpPr/>
          <p:nvPr/>
        </p:nvGrpSpPr>
        <p:grpSpPr>
          <a:xfrm>
            <a:off x="369914" y="3691584"/>
            <a:ext cx="3054222" cy="933855"/>
            <a:chOff x="369914" y="4027251"/>
            <a:chExt cx="3054222" cy="933855"/>
          </a:xfrm>
        </p:grpSpPr>
        <p:sp>
          <p:nvSpPr>
            <p:cNvPr id="2" name="Rectangle 1">
              <a:extLst>
                <a:ext uri="{FF2B5EF4-FFF2-40B4-BE49-F238E27FC236}">
                  <a16:creationId xmlns:a16="http://schemas.microsoft.com/office/drawing/2014/main" id="{8983DF6A-44D3-E44D-98F2-DD739C38F58D}"/>
                </a:ext>
              </a:extLst>
            </p:cNvPr>
            <p:cNvSpPr/>
            <p:nvPr/>
          </p:nvSpPr>
          <p:spPr>
            <a:xfrm>
              <a:off x="1757809" y="4027251"/>
              <a:ext cx="1666327" cy="93385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4317D9E-E7E2-404F-9A00-DDAE5951F9F2}"/>
                </a:ext>
              </a:extLst>
            </p:cNvPr>
            <p:cNvSpPr txBox="1"/>
            <p:nvPr/>
          </p:nvSpPr>
          <p:spPr>
            <a:xfrm>
              <a:off x="703939" y="4121324"/>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25" name="TextBox 24">
              <a:extLst>
                <a:ext uri="{FF2B5EF4-FFF2-40B4-BE49-F238E27FC236}">
                  <a16:creationId xmlns:a16="http://schemas.microsoft.com/office/drawing/2014/main" id="{32342777-EB0C-614E-BE05-C12F5D39774A}"/>
                </a:ext>
              </a:extLst>
            </p:cNvPr>
            <p:cNvSpPr txBox="1"/>
            <p:nvPr/>
          </p:nvSpPr>
          <p:spPr>
            <a:xfrm>
              <a:off x="369914" y="4275212"/>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(2)</a:t>
              </a:r>
            </a:p>
          </p:txBody>
        </p:sp>
      </p:grpSp>
      <p:grpSp>
        <p:nvGrpSpPr>
          <p:cNvPr id="21" name="Group 20">
            <a:extLst>
              <a:ext uri="{FF2B5EF4-FFF2-40B4-BE49-F238E27FC236}">
                <a16:creationId xmlns:a16="http://schemas.microsoft.com/office/drawing/2014/main" id="{92E02C3D-1832-AE4D-809A-715C7F0892B7}"/>
              </a:ext>
            </a:extLst>
          </p:cNvPr>
          <p:cNvGrpSpPr/>
          <p:nvPr/>
        </p:nvGrpSpPr>
        <p:grpSpPr>
          <a:xfrm>
            <a:off x="407292" y="4870371"/>
            <a:ext cx="3012420" cy="719354"/>
            <a:chOff x="407292" y="5206038"/>
            <a:chExt cx="3012420" cy="719354"/>
          </a:xfrm>
        </p:grpSpPr>
        <p:sp>
          <p:nvSpPr>
            <p:cNvPr id="23" name="TextBox 22">
              <a:extLst>
                <a:ext uri="{FF2B5EF4-FFF2-40B4-BE49-F238E27FC236}">
                  <a16:creationId xmlns:a16="http://schemas.microsoft.com/office/drawing/2014/main" id="{8235E8B6-B9F2-004C-827F-00276331B074}"/>
                </a:ext>
              </a:extLst>
            </p:cNvPr>
            <p:cNvSpPr txBox="1"/>
            <p:nvPr/>
          </p:nvSpPr>
          <p:spPr>
            <a:xfrm>
              <a:off x="703939" y="5206038"/>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token</a:t>
              </a:r>
            </a:p>
          </p:txBody>
        </p:sp>
        <p:sp>
          <p:nvSpPr>
            <p:cNvPr id="24" name="Rectangle 23">
              <a:extLst>
                <a:ext uri="{FF2B5EF4-FFF2-40B4-BE49-F238E27FC236}">
                  <a16:creationId xmlns:a16="http://schemas.microsoft.com/office/drawing/2014/main" id="{A0209054-5DEB-A647-A5B5-F373F185CB03}"/>
                </a:ext>
              </a:extLst>
            </p:cNvPr>
            <p:cNvSpPr/>
            <p:nvPr/>
          </p:nvSpPr>
          <p:spPr>
            <a:xfrm>
              <a:off x="1753385" y="5217506"/>
              <a:ext cx="1666327" cy="7078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06EF671-4DC3-794A-ACCA-F3F4C3E14FC6}"/>
                </a:ext>
              </a:extLst>
            </p:cNvPr>
            <p:cNvSpPr txBox="1"/>
            <p:nvPr/>
          </p:nvSpPr>
          <p:spPr>
            <a:xfrm>
              <a:off x="407292" y="5359926"/>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(3)</a:t>
              </a:r>
            </a:p>
          </p:txBody>
        </p:sp>
      </p:grpSp>
      <p:grpSp>
        <p:nvGrpSpPr>
          <p:cNvPr id="3" name="Group 2">
            <a:extLst>
              <a:ext uri="{FF2B5EF4-FFF2-40B4-BE49-F238E27FC236}">
                <a16:creationId xmlns:a16="http://schemas.microsoft.com/office/drawing/2014/main" id="{49674606-1BDE-B24B-8FBC-17FA044CFAA7}"/>
              </a:ext>
            </a:extLst>
          </p:cNvPr>
          <p:cNvGrpSpPr/>
          <p:nvPr/>
        </p:nvGrpSpPr>
        <p:grpSpPr>
          <a:xfrm>
            <a:off x="401168" y="2427692"/>
            <a:ext cx="3022967" cy="1015663"/>
            <a:chOff x="401168" y="2763359"/>
            <a:chExt cx="3022967" cy="1015663"/>
          </a:xfrm>
        </p:grpSpPr>
        <p:sp>
          <p:nvSpPr>
            <p:cNvPr id="31" name="TextBox 30">
              <a:extLst>
                <a:ext uri="{FF2B5EF4-FFF2-40B4-BE49-F238E27FC236}">
                  <a16:creationId xmlns:a16="http://schemas.microsoft.com/office/drawing/2014/main" id="{C7D582D6-44B2-1F41-812A-A91D5630D7B7}"/>
                </a:ext>
              </a:extLst>
            </p:cNvPr>
            <p:cNvSpPr txBox="1"/>
            <p:nvPr/>
          </p:nvSpPr>
          <p:spPr>
            <a:xfrm>
              <a:off x="699739" y="2763359"/>
              <a:ext cx="978763" cy="1015663"/>
            </a:xfrm>
            <a:prstGeom prst="rect">
              <a:avLst/>
            </a:prstGeom>
            <a:noFill/>
            <a:ln>
              <a:noFill/>
            </a:ln>
          </p:spPr>
          <p:txBody>
            <a:bodyPr wrap="square" rtlCol="0">
              <a:spAutoFit/>
            </a:bodyPr>
            <a:lstStyle/>
            <a:p>
              <a:pPr algn="ctr"/>
              <a:r>
                <a:rPr lang="en-US" sz="2000" dirty="0">
                  <a:solidFill>
                    <a:srgbClr val="C00000"/>
                  </a:solidFill>
                  <a:sym typeface="Wingdings" pitchFamily="2" charset="2"/>
                </a:rPr>
                <a:t>Write</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r>
                <a:rPr lang="en-US" sz="2000" dirty="0">
                  <a:solidFill>
                    <a:srgbClr val="C00000"/>
                  </a:solidFill>
                  <a:sym typeface="Wingdings" pitchFamily="2" charset="2"/>
                </a:rPr>
                <a:t> token</a:t>
              </a:r>
            </a:p>
          </p:txBody>
        </p:sp>
        <p:sp>
          <p:nvSpPr>
            <p:cNvPr id="30" name="Rectangle 29">
              <a:extLst>
                <a:ext uri="{FF2B5EF4-FFF2-40B4-BE49-F238E27FC236}">
                  <a16:creationId xmlns:a16="http://schemas.microsoft.com/office/drawing/2014/main" id="{A22CC860-000E-BF49-9567-5AAC9A93C78C}"/>
                </a:ext>
              </a:extLst>
            </p:cNvPr>
            <p:cNvSpPr/>
            <p:nvPr/>
          </p:nvSpPr>
          <p:spPr>
            <a:xfrm>
              <a:off x="1757808" y="2794250"/>
              <a:ext cx="1666327" cy="93385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B387058-E2C4-E148-87AB-C4713A63C373}"/>
                </a:ext>
              </a:extLst>
            </p:cNvPr>
            <p:cNvSpPr txBox="1"/>
            <p:nvPr/>
          </p:nvSpPr>
          <p:spPr>
            <a:xfrm>
              <a:off x="401168" y="3071135"/>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(1)</a:t>
              </a:r>
            </a:p>
          </p:txBody>
        </p:sp>
      </p:grpSp>
      <p:grpSp>
        <p:nvGrpSpPr>
          <p:cNvPr id="50" name="Group 49">
            <a:extLst>
              <a:ext uri="{FF2B5EF4-FFF2-40B4-BE49-F238E27FC236}">
                <a16:creationId xmlns:a16="http://schemas.microsoft.com/office/drawing/2014/main" id="{3DF36EA8-5E54-974C-8F35-9092B1E95D9C}"/>
              </a:ext>
            </a:extLst>
          </p:cNvPr>
          <p:cNvGrpSpPr/>
          <p:nvPr/>
        </p:nvGrpSpPr>
        <p:grpSpPr>
          <a:xfrm>
            <a:off x="4709859" y="4554663"/>
            <a:ext cx="3863016" cy="400110"/>
            <a:chOff x="4709859" y="4890330"/>
            <a:chExt cx="3863016" cy="400110"/>
          </a:xfrm>
        </p:grpSpPr>
        <p:sp>
          <p:nvSpPr>
            <p:cNvPr id="33" name="TextBox 32">
              <a:extLst>
                <a:ext uri="{FF2B5EF4-FFF2-40B4-BE49-F238E27FC236}">
                  <a16:creationId xmlns:a16="http://schemas.microsoft.com/office/drawing/2014/main" id="{83AC9389-4104-F046-9DA7-781286F37238}"/>
                </a:ext>
              </a:extLst>
            </p:cNvPr>
            <p:cNvSpPr txBox="1"/>
            <p:nvPr/>
          </p:nvSpPr>
          <p:spPr>
            <a:xfrm>
              <a:off x="6739985" y="4890330"/>
              <a:ext cx="1832890" cy="400110"/>
            </a:xfrm>
            <a:prstGeom prst="rect">
              <a:avLst/>
            </a:prstGeom>
            <a:noFill/>
            <a:ln>
              <a:noFill/>
            </a:ln>
          </p:spPr>
          <p:txBody>
            <a:bodyPr wrap="square" rtlCol="0">
              <a:spAutoFit/>
            </a:bodyPr>
            <a:lstStyle/>
            <a:p>
              <a:r>
                <a:rPr lang="en-US" sz="2000" dirty="0">
                  <a:solidFill>
                    <a:srgbClr val="C00000"/>
                  </a:solidFill>
                  <a:sym typeface="Wingdings" pitchFamily="2" charset="2"/>
                </a:rPr>
                <a:t>(1) Check token</a:t>
              </a:r>
            </a:p>
          </p:txBody>
        </p:sp>
        <p:sp>
          <p:nvSpPr>
            <p:cNvPr id="35" name="Rectangle 34">
              <a:extLst>
                <a:ext uri="{FF2B5EF4-FFF2-40B4-BE49-F238E27FC236}">
                  <a16:creationId xmlns:a16="http://schemas.microsoft.com/office/drawing/2014/main" id="{0C725439-9849-E549-A740-2ADC61B22ADA}"/>
                </a:ext>
              </a:extLst>
            </p:cNvPr>
            <p:cNvSpPr/>
            <p:nvPr/>
          </p:nvSpPr>
          <p:spPr>
            <a:xfrm>
              <a:off x="4709859" y="4941953"/>
              <a:ext cx="2030125" cy="29686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0795D352-36C6-4548-B93B-7F5326F0F52E}"/>
              </a:ext>
            </a:extLst>
          </p:cNvPr>
          <p:cNvGrpSpPr/>
          <p:nvPr/>
        </p:nvGrpSpPr>
        <p:grpSpPr>
          <a:xfrm>
            <a:off x="4695261" y="4961158"/>
            <a:ext cx="3991538" cy="587567"/>
            <a:chOff x="4695261" y="5296825"/>
            <a:chExt cx="3991538" cy="587567"/>
          </a:xfrm>
        </p:grpSpPr>
        <p:sp>
          <p:nvSpPr>
            <p:cNvPr id="34" name="TextBox 33">
              <a:extLst>
                <a:ext uri="{FF2B5EF4-FFF2-40B4-BE49-F238E27FC236}">
                  <a16:creationId xmlns:a16="http://schemas.microsoft.com/office/drawing/2014/main" id="{90CC80FA-6AD5-4A4A-A185-4E6B6CB5155B}"/>
                </a:ext>
              </a:extLst>
            </p:cNvPr>
            <p:cNvSpPr txBox="1"/>
            <p:nvPr/>
          </p:nvSpPr>
          <p:spPr>
            <a:xfrm>
              <a:off x="6739984" y="5397151"/>
              <a:ext cx="1946815" cy="400110"/>
            </a:xfrm>
            <a:prstGeom prst="rect">
              <a:avLst/>
            </a:prstGeom>
            <a:noFill/>
            <a:ln>
              <a:noFill/>
            </a:ln>
          </p:spPr>
          <p:txBody>
            <a:bodyPr wrap="square" rtlCol="0">
              <a:spAutoFit/>
            </a:bodyPr>
            <a:lstStyle/>
            <a:p>
              <a:r>
                <a:rPr lang="en-US" sz="2000" dirty="0">
                  <a:solidFill>
                    <a:srgbClr val="C00000"/>
                  </a:solidFill>
                  <a:sym typeface="Wingdings" pitchFamily="2" charset="2"/>
                </a:rPr>
                <a:t>(2) Read 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36" name="Rectangle 35">
              <a:extLst>
                <a:ext uri="{FF2B5EF4-FFF2-40B4-BE49-F238E27FC236}">
                  <a16:creationId xmlns:a16="http://schemas.microsoft.com/office/drawing/2014/main" id="{0DF7A046-89DA-2B40-AFF7-9B741AB8D532}"/>
                </a:ext>
              </a:extLst>
            </p:cNvPr>
            <p:cNvSpPr/>
            <p:nvPr/>
          </p:nvSpPr>
          <p:spPr>
            <a:xfrm>
              <a:off x="4695261" y="5296825"/>
              <a:ext cx="2044723" cy="58756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B895E47-AD6F-A34D-8485-92D2F6643725}"/>
              </a:ext>
            </a:extLst>
          </p:cNvPr>
          <p:cNvGrpSpPr/>
          <p:nvPr/>
        </p:nvGrpSpPr>
        <p:grpSpPr>
          <a:xfrm>
            <a:off x="8772632" y="2427692"/>
            <a:ext cx="3055620" cy="707886"/>
            <a:chOff x="8772632" y="2763359"/>
            <a:chExt cx="3055620" cy="707886"/>
          </a:xfrm>
        </p:grpSpPr>
        <p:sp>
          <p:nvSpPr>
            <p:cNvPr id="37" name="Rectangle 36">
              <a:extLst>
                <a:ext uri="{FF2B5EF4-FFF2-40B4-BE49-F238E27FC236}">
                  <a16:creationId xmlns:a16="http://schemas.microsoft.com/office/drawing/2014/main" id="{9A1472C4-FB22-2D41-8FB8-2CB2AB247C2E}"/>
                </a:ext>
              </a:extLst>
            </p:cNvPr>
            <p:cNvSpPr/>
            <p:nvPr/>
          </p:nvSpPr>
          <p:spPr>
            <a:xfrm>
              <a:off x="8772632" y="2794249"/>
              <a:ext cx="1666327" cy="6347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A79B72A-5335-0148-811D-97CAF02EBBDE}"/>
                </a:ext>
              </a:extLst>
            </p:cNvPr>
            <p:cNvSpPr txBox="1"/>
            <p:nvPr/>
          </p:nvSpPr>
          <p:spPr>
            <a:xfrm>
              <a:off x="10849489" y="2763359"/>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Write</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42" name="TextBox 41">
              <a:extLst>
                <a:ext uri="{FF2B5EF4-FFF2-40B4-BE49-F238E27FC236}">
                  <a16:creationId xmlns:a16="http://schemas.microsoft.com/office/drawing/2014/main" id="{8998340C-26A8-8F44-9F18-ABB7ACCA7FB3}"/>
                </a:ext>
              </a:extLst>
            </p:cNvPr>
            <p:cNvSpPr txBox="1"/>
            <p:nvPr/>
          </p:nvSpPr>
          <p:spPr>
            <a:xfrm>
              <a:off x="10541559" y="2907226"/>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(1)</a:t>
              </a:r>
            </a:p>
          </p:txBody>
        </p:sp>
      </p:grpSp>
      <p:grpSp>
        <p:nvGrpSpPr>
          <p:cNvPr id="53" name="Group 52">
            <a:extLst>
              <a:ext uri="{FF2B5EF4-FFF2-40B4-BE49-F238E27FC236}">
                <a16:creationId xmlns:a16="http://schemas.microsoft.com/office/drawing/2014/main" id="{4C03B8EF-80C8-D041-8D2E-6EAA791906ED}"/>
              </a:ext>
            </a:extLst>
          </p:cNvPr>
          <p:cNvGrpSpPr/>
          <p:nvPr/>
        </p:nvGrpSpPr>
        <p:grpSpPr>
          <a:xfrm>
            <a:off x="8767864" y="3374208"/>
            <a:ext cx="3060388" cy="965447"/>
            <a:chOff x="8767864" y="3709875"/>
            <a:chExt cx="3060388" cy="965447"/>
          </a:xfrm>
        </p:grpSpPr>
        <p:sp>
          <p:nvSpPr>
            <p:cNvPr id="38" name="Rectangle 37">
              <a:extLst>
                <a:ext uri="{FF2B5EF4-FFF2-40B4-BE49-F238E27FC236}">
                  <a16:creationId xmlns:a16="http://schemas.microsoft.com/office/drawing/2014/main" id="{E0B60127-5112-F043-990F-12E1025751E9}"/>
                </a:ext>
              </a:extLst>
            </p:cNvPr>
            <p:cNvSpPr/>
            <p:nvPr/>
          </p:nvSpPr>
          <p:spPr>
            <a:xfrm>
              <a:off x="8767864" y="3709875"/>
              <a:ext cx="1666327" cy="96544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3AE673-FDAD-1C4E-932F-C28C2561A679}"/>
                </a:ext>
              </a:extLst>
            </p:cNvPr>
            <p:cNvSpPr txBox="1"/>
            <p:nvPr/>
          </p:nvSpPr>
          <p:spPr>
            <a:xfrm>
              <a:off x="10849489" y="3816319"/>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44" name="TextBox 43">
              <a:extLst>
                <a:ext uri="{FF2B5EF4-FFF2-40B4-BE49-F238E27FC236}">
                  <a16:creationId xmlns:a16="http://schemas.microsoft.com/office/drawing/2014/main" id="{750E5238-B0B6-F74B-A9A8-A8114F7DEEAF}"/>
                </a:ext>
              </a:extLst>
            </p:cNvPr>
            <p:cNvSpPr txBox="1"/>
            <p:nvPr/>
          </p:nvSpPr>
          <p:spPr>
            <a:xfrm>
              <a:off x="10541559" y="3970207"/>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(2)</a:t>
              </a:r>
            </a:p>
          </p:txBody>
        </p:sp>
      </p:grpSp>
      <p:grpSp>
        <p:nvGrpSpPr>
          <p:cNvPr id="55" name="Group 54">
            <a:extLst>
              <a:ext uri="{FF2B5EF4-FFF2-40B4-BE49-F238E27FC236}">
                <a16:creationId xmlns:a16="http://schemas.microsoft.com/office/drawing/2014/main" id="{3BC5856F-191B-5545-9102-AA1573E6CBD9}"/>
              </a:ext>
            </a:extLst>
          </p:cNvPr>
          <p:cNvGrpSpPr/>
          <p:nvPr/>
        </p:nvGrpSpPr>
        <p:grpSpPr>
          <a:xfrm>
            <a:off x="8797380" y="5169658"/>
            <a:ext cx="3030872" cy="707886"/>
            <a:chOff x="8797380" y="5505325"/>
            <a:chExt cx="3030872" cy="707886"/>
          </a:xfrm>
        </p:grpSpPr>
        <p:sp>
          <p:nvSpPr>
            <p:cNvPr id="40" name="Rectangle 39">
              <a:extLst>
                <a:ext uri="{FF2B5EF4-FFF2-40B4-BE49-F238E27FC236}">
                  <a16:creationId xmlns:a16="http://schemas.microsoft.com/office/drawing/2014/main" id="{E265DE9F-05AD-4C41-B88F-0381E447C253}"/>
                </a:ext>
              </a:extLst>
            </p:cNvPr>
            <p:cNvSpPr/>
            <p:nvPr/>
          </p:nvSpPr>
          <p:spPr>
            <a:xfrm>
              <a:off x="8797380" y="5542289"/>
              <a:ext cx="1666327" cy="6254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4A7B4A1-4843-CB43-8D57-8CE30AD9D172}"/>
                </a:ext>
              </a:extLst>
            </p:cNvPr>
            <p:cNvSpPr txBox="1"/>
            <p:nvPr/>
          </p:nvSpPr>
          <p:spPr>
            <a:xfrm>
              <a:off x="10849489" y="5505325"/>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token</a:t>
              </a:r>
            </a:p>
          </p:txBody>
        </p:sp>
        <p:sp>
          <p:nvSpPr>
            <p:cNvPr id="46" name="TextBox 45">
              <a:extLst>
                <a:ext uri="{FF2B5EF4-FFF2-40B4-BE49-F238E27FC236}">
                  <a16:creationId xmlns:a16="http://schemas.microsoft.com/office/drawing/2014/main" id="{B2746751-D038-404F-BE1F-0DF933CF4DD4}"/>
                </a:ext>
              </a:extLst>
            </p:cNvPr>
            <p:cNvSpPr txBox="1"/>
            <p:nvPr/>
          </p:nvSpPr>
          <p:spPr>
            <a:xfrm>
              <a:off x="10541559" y="5659213"/>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(4)</a:t>
              </a:r>
            </a:p>
          </p:txBody>
        </p:sp>
      </p:grpSp>
      <p:grpSp>
        <p:nvGrpSpPr>
          <p:cNvPr id="54" name="Group 53">
            <a:extLst>
              <a:ext uri="{FF2B5EF4-FFF2-40B4-BE49-F238E27FC236}">
                <a16:creationId xmlns:a16="http://schemas.microsoft.com/office/drawing/2014/main" id="{49CA8A3E-A222-1C4B-848C-17D5BA14B342}"/>
              </a:ext>
            </a:extLst>
          </p:cNvPr>
          <p:cNvGrpSpPr/>
          <p:nvPr/>
        </p:nvGrpSpPr>
        <p:grpSpPr>
          <a:xfrm>
            <a:off x="8797381" y="4417242"/>
            <a:ext cx="3030871" cy="707886"/>
            <a:chOff x="8797381" y="4752909"/>
            <a:chExt cx="3030871" cy="707886"/>
          </a:xfrm>
        </p:grpSpPr>
        <p:sp>
          <p:nvSpPr>
            <p:cNvPr id="39" name="Rectangle 38">
              <a:extLst>
                <a:ext uri="{FF2B5EF4-FFF2-40B4-BE49-F238E27FC236}">
                  <a16:creationId xmlns:a16="http://schemas.microsoft.com/office/drawing/2014/main" id="{E1D76984-1A2E-C649-AD46-89AFC412492B}"/>
                </a:ext>
              </a:extLst>
            </p:cNvPr>
            <p:cNvSpPr/>
            <p:nvPr/>
          </p:nvSpPr>
          <p:spPr>
            <a:xfrm>
              <a:off x="8797381" y="4921441"/>
              <a:ext cx="1666327" cy="36899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9EB55A6-B69E-3445-983B-FFACF8E87572}"/>
                </a:ext>
              </a:extLst>
            </p:cNvPr>
            <p:cNvSpPr txBox="1"/>
            <p:nvPr/>
          </p:nvSpPr>
          <p:spPr>
            <a:xfrm>
              <a:off x="10849489" y="4752909"/>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Write </a:t>
              </a:r>
            </a:p>
            <a:p>
              <a:pPr algn="ctr"/>
              <a:r>
                <a:rPr lang="en-US" sz="2000" dirty="0">
                  <a:solidFill>
                    <a:srgbClr val="C00000"/>
                  </a:solidFill>
                  <a:sym typeface="Wingdings" pitchFamily="2" charset="2"/>
                </a:rPr>
                <a:t>token</a:t>
              </a:r>
            </a:p>
          </p:txBody>
        </p:sp>
        <p:sp>
          <p:nvSpPr>
            <p:cNvPr id="49" name="TextBox 48">
              <a:extLst>
                <a:ext uri="{FF2B5EF4-FFF2-40B4-BE49-F238E27FC236}">
                  <a16:creationId xmlns:a16="http://schemas.microsoft.com/office/drawing/2014/main" id="{33B55367-CCF0-754B-B609-58761944B16B}"/>
                </a:ext>
              </a:extLst>
            </p:cNvPr>
            <p:cNvSpPr txBox="1"/>
            <p:nvPr/>
          </p:nvSpPr>
          <p:spPr>
            <a:xfrm>
              <a:off x="10541559" y="4906797"/>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(3)</a:t>
              </a:r>
            </a:p>
          </p:txBody>
        </p:sp>
      </p:grpSp>
      <p:sp>
        <p:nvSpPr>
          <p:cNvPr id="27" name="Right Arrow 26">
            <a:extLst>
              <a:ext uri="{FF2B5EF4-FFF2-40B4-BE49-F238E27FC236}">
                <a16:creationId xmlns:a16="http://schemas.microsoft.com/office/drawing/2014/main" id="{A52A69B5-4696-EA44-9C77-7157211939C9}"/>
              </a:ext>
            </a:extLst>
          </p:cNvPr>
          <p:cNvSpPr/>
          <p:nvPr/>
        </p:nvSpPr>
        <p:spPr>
          <a:xfrm>
            <a:off x="1389947" y="3126120"/>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C3A123D6-E032-9749-B437-AFF662DC7DC0}"/>
              </a:ext>
            </a:extLst>
          </p:cNvPr>
          <p:cNvSpPr txBox="1"/>
          <p:nvPr/>
        </p:nvSpPr>
        <p:spPr>
          <a:xfrm>
            <a:off x="552460" y="6025789"/>
            <a:ext cx="11199657" cy="461665"/>
          </a:xfrm>
          <a:prstGeom prst="rect">
            <a:avLst/>
          </a:prstGeom>
          <a:noFill/>
        </p:spPr>
        <p:txBody>
          <a:bodyPr wrap="square" rtlCol="0">
            <a:spAutoFit/>
          </a:bodyPr>
          <a:lstStyle/>
          <a:p>
            <a:pPr algn="ctr"/>
            <a:r>
              <a:rPr lang="en-US" sz="2400" i="1" u="sng" dirty="0">
                <a:solidFill>
                  <a:srgbClr val="C00000"/>
                </a:solidFill>
                <a:sym typeface="Wingdings" pitchFamily="2" charset="2"/>
              </a:rPr>
              <a:t>Application-specific</a:t>
            </a:r>
            <a:r>
              <a:rPr lang="en-US" sz="2400" i="1" dirty="0">
                <a:sym typeface="Wingdings" pitchFamily="2" charset="2"/>
              </a:rPr>
              <a:t> knowledge is required to detect this bug!</a:t>
            </a:r>
          </a:p>
        </p:txBody>
      </p:sp>
    </p:spTree>
    <p:extLst>
      <p:ext uri="{BB962C8B-B14F-4D97-AF65-F5344CB8AC3E}">
        <p14:creationId xmlns:p14="http://schemas.microsoft.com/office/powerpoint/2010/main" val="186902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animBg="1"/>
      <p:bldP spid="12" grpId="1" animBg="1"/>
      <p:bldP spid="13" grpId="0"/>
      <p:bldP spid="14" grpId="0"/>
      <p:bldP spid="15" grpId="0" animBg="1"/>
      <p:bldP spid="17" grpId="0" animBg="1"/>
      <p:bldP spid="17" grpId="1" animBg="1"/>
      <p:bldP spid="18" grpId="0" animBg="1"/>
      <p:bldP spid="18" grpId="1" animBg="1"/>
      <p:bldP spid="19" grpId="0" animBg="1"/>
      <p:bldP spid="28"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Calibri" panose="020F0502020204030204" pitchFamily="34" charset="0"/>
                <a:cs typeface="Calibri" panose="020F0502020204030204" pitchFamily="34" charset="0"/>
              </a:rPr>
              <a:t>Persistence</a:t>
            </a:r>
            <a:r>
              <a:rPr lang="zh-CN" altLang="en-US" sz="3600" dirty="0">
                <a:latin typeface="Calibri" panose="020F0502020204030204" pitchFamily="34" charset="0"/>
                <a:cs typeface="Calibri" panose="020F0502020204030204" pitchFamily="34" charset="0"/>
              </a:rPr>
              <a:t> </a:t>
            </a:r>
            <a:r>
              <a:rPr lang="en-US" altLang="zh-CN" sz="3600" dirty="0">
                <a:latin typeface="Calibri" panose="020F0502020204030204" pitchFamily="34" charset="0"/>
                <a:cs typeface="Calibri" panose="020F0502020204030204" pitchFamily="34" charset="0"/>
              </a:rPr>
              <a:t>Atomicity Bug</a:t>
            </a:r>
            <a:endParaRPr lang="en-US" sz="36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7372C4B9-891E-9345-B0A0-0F99B6799458}"/>
              </a:ext>
            </a:extLst>
          </p:cNvPr>
          <p:cNvSpPr>
            <a:spLocks noGrp="1"/>
          </p:cNvSpPr>
          <p:nvPr>
            <p:ph type="sldNum" sz="quarter" idx="12"/>
          </p:nvPr>
        </p:nvSpPr>
        <p:spPr/>
        <p:txBody>
          <a:bodyPr/>
          <a:lstStyle/>
          <a:p>
            <a:fld id="{9A31AEB5-0D90-3340-AFD9-9850B4457261}" type="slidenum">
              <a:rPr lang="en-US" smtClean="0"/>
              <a:t>8</a:t>
            </a:fld>
            <a:endParaRPr lang="en-US"/>
          </a:p>
        </p:txBody>
      </p:sp>
      <p:sp>
        <p:nvSpPr>
          <p:cNvPr id="6" name="TextBox 5">
            <a:extLst>
              <a:ext uri="{FF2B5EF4-FFF2-40B4-BE49-F238E27FC236}">
                <a16:creationId xmlns:a16="http://schemas.microsoft.com/office/drawing/2014/main" id="{26920069-597D-1F40-B7EF-F00BF923FD54}"/>
              </a:ext>
            </a:extLst>
          </p:cNvPr>
          <p:cNvSpPr txBox="1"/>
          <p:nvPr/>
        </p:nvSpPr>
        <p:spPr>
          <a:xfrm>
            <a:off x="409575" y="960283"/>
            <a:ext cx="9354535" cy="461665"/>
          </a:xfrm>
          <a:prstGeom prst="rect">
            <a:avLst/>
          </a:prstGeom>
          <a:noFill/>
        </p:spPr>
        <p:txBody>
          <a:bodyPr wrap="square" rtlCol="0">
            <a:spAutoFit/>
          </a:bodyPr>
          <a:lstStyle/>
          <a:p>
            <a:r>
              <a:rPr lang="en-US" altLang="zh-CN" sz="2400" dirty="0">
                <a:sym typeface="Wingdings" pitchFamily="2" charset="2"/>
              </a:rPr>
              <a:t>: Fail to enforce that “A” and “B” must be persisted together</a:t>
            </a:r>
            <a:endParaRPr lang="en-US" sz="2400" dirty="0">
              <a:sym typeface="Wingdings" pitchFamily="2" charset="2"/>
            </a:endParaRPr>
          </a:p>
        </p:txBody>
      </p:sp>
      <p:sp>
        <p:nvSpPr>
          <p:cNvPr id="8" name="TextBox 7">
            <a:extLst>
              <a:ext uri="{FF2B5EF4-FFF2-40B4-BE49-F238E27FC236}">
                <a16:creationId xmlns:a16="http://schemas.microsoft.com/office/drawing/2014/main" id="{8E64A7D7-4160-504E-893A-9A666D34D8EF}"/>
              </a:ext>
            </a:extLst>
          </p:cNvPr>
          <p:cNvSpPr txBox="1"/>
          <p:nvPr/>
        </p:nvSpPr>
        <p:spPr>
          <a:xfrm>
            <a:off x="1554607" y="1381564"/>
            <a:ext cx="9091804" cy="400110"/>
          </a:xfrm>
          <a:prstGeom prst="rect">
            <a:avLst/>
          </a:prstGeom>
          <a:noFill/>
        </p:spPr>
        <p:txBody>
          <a:bodyPr wrap="square" rtlCol="0">
            <a:spAutoFit/>
          </a:bodyPr>
          <a:lstStyle/>
          <a:p>
            <a:r>
              <a:rPr lang="en-US" sz="2000" dirty="0" err="1">
                <a:sym typeface="Wingdings" pitchFamily="2" charset="2"/>
              </a:rPr>
              <a:t>LevalHash</a:t>
            </a:r>
            <a:r>
              <a:rPr lang="en-US" sz="2000" dirty="0">
                <a:sym typeface="Wingdings" pitchFamily="2" charset="2"/>
              </a:rPr>
              <a:t> [OSDI’18]: Each bucket has arrays of Keys, Values, Tokens (valid flags)</a:t>
            </a:r>
          </a:p>
        </p:txBody>
      </p:sp>
      <p:sp>
        <p:nvSpPr>
          <p:cNvPr id="9" name="Rectangle 8">
            <a:extLst>
              <a:ext uri="{FF2B5EF4-FFF2-40B4-BE49-F238E27FC236}">
                <a16:creationId xmlns:a16="http://schemas.microsoft.com/office/drawing/2014/main" id="{702F4494-D951-9C42-96F2-0690B8235226}"/>
              </a:ext>
            </a:extLst>
          </p:cNvPr>
          <p:cNvSpPr/>
          <p:nvPr/>
        </p:nvSpPr>
        <p:spPr>
          <a:xfrm>
            <a:off x="1478389" y="1812866"/>
            <a:ext cx="2022859" cy="4682529"/>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update(k, v):</a:t>
            </a:r>
          </a:p>
          <a:p>
            <a:r>
              <a:rPr lang="en-US" sz="2000" dirty="0"/>
              <a:t>  ……</a:t>
            </a:r>
          </a:p>
          <a:p>
            <a:r>
              <a:rPr lang="en-US" sz="2000" dirty="0"/>
              <a:t>  key[y] = k;</a:t>
            </a:r>
          </a:p>
          <a:p>
            <a:r>
              <a:rPr lang="en-US" sz="2000" dirty="0"/>
              <a:t>  value[y] = v1;</a:t>
            </a:r>
          </a:p>
          <a:p>
            <a:r>
              <a:rPr lang="en-US" sz="2000" dirty="0"/>
              <a:t>  </a:t>
            </a:r>
            <a:r>
              <a:rPr lang="en-US" sz="2000" dirty="0">
                <a:solidFill>
                  <a:schemeClr val="tx1"/>
                </a:solidFill>
              </a:rPr>
              <a:t>token[y] = true;</a:t>
            </a:r>
          </a:p>
          <a:p>
            <a:endParaRPr lang="en-US" sz="2000" dirty="0">
              <a:solidFill>
                <a:schemeClr val="tx1"/>
              </a:solidFill>
            </a:endParaRPr>
          </a:p>
          <a:p>
            <a:r>
              <a:rPr lang="en-US" sz="2000" dirty="0">
                <a:solidFill>
                  <a:schemeClr val="tx1"/>
                </a:solidFill>
              </a:rPr>
              <a:t>  token[x] = false;</a:t>
            </a:r>
          </a:p>
          <a:p>
            <a:r>
              <a:rPr lang="en-US" sz="2000" dirty="0">
                <a:solidFill>
                  <a:schemeClr val="tx1"/>
                </a:solidFill>
              </a:rPr>
              <a:t>  </a:t>
            </a:r>
          </a:p>
          <a:p>
            <a:r>
              <a:rPr lang="en-US" sz="2000" dirty="0">
                <a:solidFill>
                  <a:schemeClr val="tx1"/>
                </a:solidFill>
              </a:rPr>
              <a:t>  flush(key[y]);</a:t>
            </a:r>
          </a:p>
          <a:p>
            <a:r>
              <a:rPr lang="en-US" sz="2000" dirty="0">
                <a:solidFill>
                  <a:schemeClr val="tx1"/>
                </a:solidFill>
              </a:rPr>
              <a:t>  flush(value[y]);</a:t>
            </a:r>
          </a:p>
          <a:p>
            <a:r>
              <a:rPr lang="en-US" sz="2000" dirty="0">
                <a:solidFill>
                  <a:schemeClr val="tx1"/>
                </a:solidFill>
              </a:rPr>
              <a:t>  fence();</a:t>
            </a:r>
          </a:p>
          <a:p>
            <a:endParaRPr lang="en-US" sz="2000" dirty="0"/>
          </a:p>
          <a:p>
            <a:r>
              <a:rPr lang="en-US" sz="2000" dirty="0"/>
              <a:t>  flush(token[x]);</a:t>
            </a:r>
          </a:p>
          <a:p>
            <a:r>
              <a:rPr lang="en-US" sz="2000" dirty="0"/>
              <a:t>  fence();</a:t>
            </a:r>
          </a:p>
          <a:p>
            <a:r>
              <a:rPr lang="en-US" sz="2000" dirty="0"/>
              <a:t>  ……</a:t>
            </a:r>
          </a:p>
        </p:txBody>
      </p:sp>
      <p:grpSp>
        <p:nvGrpSpPr>
          <p:cNvPr id="3" name="Group 2">
            <a:extLst>
              <a:ext uri="{FF2B5EF4-FFF2-40B4-BE49-F238E27FC236}">
                <a16:creationId xmlns:a16="http://schemas.microsoft.com/office/drawing/2014/main" id="{D2EDFAE9-D4E8-4E4F-BBC5-B205A57BDA71}"/>
              </a:ext>
            </a:extLst>
          </p:cNvPr>
          <p:cNvGrpSpPr/>
          <p:nvPr/>
        </p:nvGrpSpPr>
        <p:grpSpPr>
          <a:xfrm>
            <a:off x="-69566" y="2427692"/>
            <a:ext cx="3448872" cy="1015663"/>
            <a:chOff x="59641" y="2427692"/>
            <a:chExt cx="3448872" cy="1015663"/>
          </a:xfrm>
        </p:grpSpPr>
        <p:sp>
          <p:nvSpPr>
            <p:cNvPr id="11" name="TextBox 10">
              <a:extLst>
                <a:ext uri="{FF2B5EF4-FFF2-40B4-BE49-F238E27FC236}">
                  <a16:creationId xmlns:a16="http://schemas.microsoft.com/office/drawing/2014/main" id="{4152E7A1-99BE-4742-9E90-79F53562F6BE}"/>
                </a:ext>
              </a:extLst>
            </p:cNvPr>
            <p:cNvSpPr txBox="1"/>
            <p:nvPr/>
          </p:nvSpPr>
          <p:spPr>
            <a:xfrm>
              <a:off x="403268" y="2427692"/>
              <a:ext cx="1277334" cy="1015663"/>
            </a:xfrm>
            <a:prstGeom prst="rect">
              <a:avLst/>
            </a:prstGeom>
            <a:noFill/>
            <a:ln>
              <a:noFill/>
            </a:ln>
          </p:spPr>
          <p:txBody>
            <a:bodyPr wrap="square" rtlCol="0">
              <a:spAutoFit/>
            </a:bodyPr>
            <a:lstStyle/>
            <a:p>
              <a:pPr algn="ctr"/>
              <a:r>
                <a:rPr lang="en-US" sz="2000" dirty="0">
                  <a:solidFill>
                    <a:srgbClr val="C00000"/>
                  </a:solidFill>
                  <a:sym typeface="Wingdings" pitchFamily="2" charset="2"/>
                </a:rPr>
                <a:t>Write new</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a:p>
              <a:pPr algn="ctr"/>
              <a:r>
                <a:rPr lang="en-US" sz="2000" dirty="0">
                  <a:solidFill>
                    <a:srgbClr val="C00000"/>
                  </a:solidFill>
                  <a:sym typeface="Wingdings" pitchFamily="2" charset="2"/>
                </a:rPr>
                <a:t>token</a:t>
              </a:r>
            </a:p>
          </p:txBody>
        </p:sp>
        <p:sp>
          <p:nvSpPr>
            <p:cNvPr id="12" name="Rectangle 11">
              <a:extLst>
                <a:ext uri="{FF2B5EF4-FFF2-40B4-BE49-F238E27FC236}">
                  <a16:creationId xmlns:a16="http://schemas.microsoft.com/office/drawing/2014/main" id="{E4F48F7B-96F4-764E-A75C-A195B933965D}"/>
                </a:ext>
              </a:extLst>
            </p:cNvPr>
            <p:cNvSpPr/>
            <p:nvPr/>
          </p:nvSpPr>
          <p:spPr>
            <a:xfrm>
              <a:off x="1757808" y="2450315"/>
              <a:ext cx="1750705" cy="97041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3E830D9-2CD3-254B-B21A-E29B8E25E67B}"/>
                </a:ext>
              </a:extLst>
            </p:cNvPr>
            <p:cNvSpPr txBox="1"/>
            <p:nvPr/>
          </p:nvSpPr>
          <p:spPr>
            <a:xfrm>
              <a:off x="59641" y="2735468"/>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(1)</a:t>
              </a:r>
            </a:p>
          </p:txBody>
        </p:sp>
      </p:grpSp>
      <p:grpSp>
        <p:nvGrpSpPr>
          <p:cNvPr id="26" name="Group 25">
            <a:extLst>
              <a:ext uri="{FF2B5EF4-FFF2-40B4-BE49-F238E27FC236}">
                <a16:creationId xmlns:a16="http://schemas.microsoft.com/office/drawing/2014/main" id="{290239AD-8460-2944-A236-833902D97AB6}"/>
              </a:ext>
            </a:extLst>
          </p:cNvPr>
          <p:cNvGrpSpPr/>
          <p:nvPr/>
        </p:nvGrpSpPr>
        <p:grpSpPr>
          <a:xfrm>
            <a:off x="-69566" y="3490567"/>
            <a:ext cx="3448872" cy="707886"/>
            <a:chOff x="59641" y="3490567"/>
            <a:chExt cx="3448872" cy="707886"/>
          </a:xfrm>
        </p:grpSpPr>
        <p:sp>
          <p:nvSpPr>
            <p:cNvPr id="15" name="TextBox 14">
              <a:extLst>
                <a:ext uri="{FF2B5EF4-FFF2-40B4-BE49-F238E27FC236}">
                  <a16:creationId xmlns:a16="http://schemas.microsoft.com/office/drawing/2014/main" id="{60568A5A-8518-704D-933B-C6342F2526BC}"/>
                </a:ext>
              </a:extLst>
            </p:cNvPr>
            <p:cNvSpPr txBox="1"/>
            <p:nvPr/>
          </p:nvSpPr>
          <p:spPr>
            <a:xfrm>
              <a:off x="403268" y="3490567"/>
              <a:ext cx="1277334"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Invalidate old token</a:t>
              </a:r>
            </a:p>
          </p:txBody>
        </p:sp>
        <p:sp>
          <p:nvSpPr>
            <p:cNvPr id="16" name="Rectangle 15">
              <a:extLst>
                <a:ext uri="{FF2B5EF4-FFF2-40B4-BE49-F238E27FC236}">
                  <a16:creationId xmlns:a16="http://schemas.microsoft.com/office/drawing/2014/main" id="{AEA59914-6298-5A46-ABD0-2BD001F3AA52}"/>
                </a:ext>
              </a:extLst>
            </p:cNvPr>
            <p:cNvSpPr/>
            <p:nvPr/>
          </p:nvSpPr>
          <p:spPr>
            <a:xfrm>
              <a:off x="1757808" y="3606040"/>
              <a:ext cx="1750705" cy="4769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F197086F-FD12-8746-877B-C6B4DA0C8CF0}"/>
                </a:ext>
              </a:extLst>
            </p:cNvPr>
            <p:cNvSpPr txBox="1"/>
            <p:nvPr/>
          </p:nvSpPr>
          <p:spPr>
            <a:xfrm>
              <a:off x="59641" y="3644455"/>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(2)</a:t>
              </a:r>
            </a:p>
          </p:txBody>
        </p:sp>
      </p:grpSp>
      <p:grpSp>
        <p:nvGrpSpPr>
          <p:cNvPr id="28" name="Group 27">
            <a:extLst>
              <a:ext uri="{FF2B5EF4-FFF2-40B4-BE49-F238E27FC236}">
                <a16:creationId xmlns:a16="http://schemas.microsoft.com/office/drawing/2014/main" id="{9117168E-FDDD-7848-B237-4F83FFBE4E00}"/>
              </a:ext>
            </a:extLst>
          </p:cNvPr>
          <p:cNvGrpSpPr/>
          <p:nvPr/>
        </p:nvGrpSpPr>
        <p:grpSpPr>
          <a:xfrm>
            <a:off x="-69566" y="4317750"/>
            <a:ext cx="3448872" cy="933855"/>
            <a:chOff x="59641" y="4317750"/>
            <a:chExt cx="3448872" cy="933855"/>
          </a:xfrm>
        </p:grpSpPr>
        <p:sp>
          <p:nvSpPr>
            <p:cNvPr id="19" name="Rectangle 18">
              <a:extLst>
                <a:ext uri="{FF2B5EF4-FFF2-40B4-BE49-F238E27FC236}">
                  <a16:creationId xmlns:a16="http://schemas.microsoft.com/office/drawing/2014/main" id="{AC062505-6937-FC4C-A11D-96720C70AFE1}"/>
                </a:ext>
              </a:extLst>
            </p:cNvPr>
            <p:cNvSpPr/>
            <p:nvPr/>
          </p:nvSpPr>
          <p:spPr>
            <a:xfrm>
              <a:off x="1757809" y="4317750"/>
              <a:ext cx="1750704" cy="93385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9AE4E0E-B48B-A345-8534-BAA6D7940F3C}"/>
                </a:ext>
              </a:extLst>
            </p:cNvPr>
            <p:cNvSpPr txBox="1"/>
            <p:nvPr/>
          </p:nvSpPr>
          <p:spPr>
            <a:xfrm>
              <a:off x="274260" y="4430734"/>
              <a:ext cx="1474264"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new </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21" name="TextBox 20">
              <a:extLst>
                <a:ext uri="{FF2B5EF4-FFF2-40B4-BE49-F238E27FC236}">
                  <a16:creationId xmlns:a16="http://schemas.microsoft.com/office/drawing/2014/main" id="{AE9B58BB-76CC-634F-A08B-370B930FFD6A}"/>
                </a:ext>
              </a:extLst>
            </p:cNvPr>
            <p:cNvSpPr txBox="1"/>
            <p:nvPr/>
          </p:nvSpPr>
          <p:spPr>
            <a:xfrm>
              <a:off x="59641" y="4584622"/>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(3)</a:t>
              </a:r>
            </a:p>
          </p:txBody>
        </p:sp>
      </p:grpSp>
      <p:grpSp>
        <p:nvGrpSpPr>
          <p:cNvPr id="29" name="Group 28">
            <a:extLst>
              <a:ext uri="{FF2B5EF4-FFF2-40B4-BE49-F238E27FC236}">
                <a16:creationId xmlns:a16="http://schemas.microsoft.com/office/drawing/2014/main" id="{CB0F06B1-ECAE-BD42-A5DA-8D371750B676}"/>
              </a:ext>
            </a:extLst>
          </p:cNvPr>
          <p:cNvGrpSpPr/>
          <p:nvPr/>
        </p:nvGrpSpPr>
        <p:grpSpPr>
          <a:xfrm>
            <a:off x="-69566" y="5482393"/>
            <a:ext cx="3444448" cy="720008"/>
            <a:chOff x="59641" y="5482393"/>
            <a:chExt cx="3444448" cy="720008"/>
          </a:xfrm>
        </p:grpSpPr>
        <p:sp>
          <p:nvSpPr>
            <p:cNvPr id="23" name="TextBox 22">
              <a:extLst>
                <a:ext uri="{FF2B5EF4-FFF2-40B4-BE49-F238E27FC236}">
                  <a16:creationId xmlns:a16="http://schemas.microsoft.com/office/drawing/2014/main" id="{CE55AD52-EFF4-AC41-BC5C-FD9690A5009D}"/>
                </a:ext>
              </a:extLst>
            </p:cNvPr>
            <p:cNvSpPr txBox="1"/>
            <p:nvPr/>
          </p:nvSpPr>
          <p:spPr>
            <a:xfrm>
              <a:off x="552554" y="5482393"/>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tokens</a:t>
              </a:r>
            </a:p>
          </p:txBody>
        </p:sp>
        <p:sp>
          <p:nvSpPr>
            <p:cNvPr id="24" name="Rectangle 23">
              <a:extLst>
                <a:ext uri="{FF2B5EF4-FFF2-40B4-BE49-F238E27FC236}">
                  <a16:creationId xmlns:a16="http://schemas.microsoft.com/office/drawing/2014/main" id="{67D2AFC5-3E79-7948-A639-5AE6A4BBBD76}"/>
                </a:ext>
              </a:extLst>
            </p:cNvPr>
            <p:cNvSpPr/>
            <p:nvPr/>
          </p:nvSpPr>
          <p:spPr>
            <a:xfrm>
              <a:off x="1753385" y="5494515"/>
              <a:ext cx="1750704" cy="7078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D2CE4DA-A7E3-8E4E-90CD-9122FA44A6C8}"/>
                </a:ext>
              </a:extLst>
            </p:cNvPr>
            <p:cNvSpPr txBox="1"/>
            <p:nvPr/>
          </p:nvSpPr>
          <p:spPr>
            <a:xfrm>
              <a:off x="59641" y="5636281"/>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(4)</a:t>
              </a:r>
            </a:p>
          </p:txBody>
        </p:sp>
      </p:grpSp>
      <p:pic>
        <p:nvPicPr>
          <p:cNvPr id="30" name="Graphic 29" descr="Lightning bolt">
            <a:extLst>
              <a:ext uri="{FF2B5EF4-FFF2-40B4-BE49-F238E27FC236}">
                <a16:creationId xmlns:a16="http://schemas.microsoft.com/office/drawing/2014/main" id="{938E10AA-1DA1-6540-A821-BDE2563C394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19434" y="3345013"/>
            <a:ext cx="461665" cy="461665"/>
          </a:xfrm>
          <a:prstGeom prst="rect">
            <a:avLst/>
          </a:prstGeom>
        </p:spPr>
      </p:pic>
      <p:sp>
        <p:nvSpPr>
          <p:cNvPr id="31" name="Right Arrow 30">
            <a:extLst>
              <a:ext uri="{FF2B5EF4-FFF2-40B4-BE49-F238E27FC236}">
                <a16:creationId xmlns:a16="http://schemas.microsoft.com/office/drawing/2014/main" id="{C69ED9AF-66DB-AE48-AD56-DA05C05834F9}"/>
              </a:ext>
            </a:extLst>
          </p:cNvPr>
          <p:cNvSpPr/>
          <p:nvPr/>
        </p:nvSpPr>
        <p:spPr>
          <a:xfrm>
            <a:off x="1260740" y="3126120"/>
            <a:ext cx="367862" cy="218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FA7011E-6B70-7146-B169-8A23339BBAA1}"/>
              </a:ext>
            </a:extLst>
          </p:cNvPr>
          <p:cNvSpPr/>
          <p:nvPr/>
        </p:nvSpPr>
        <p:spPr>
          <a:xfrm>
            <a:off x="4990249" y="2202955"/>
            <a:ext cx="2022859" cy="1616099"/>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97EFC6F-008A-C84A-AC30-A54C73EAD6BF}"/>
              </a:ext>
            </a:extLst>
          </p:cNvPr>
          <p:cNvSpPr/>
          <p:nvPr/>
        </p:nvSpPr>
        <p:spPr>
          <a:xfrm>
            <a:off x="5061193" y="2514251"/>
            <a:ext cx="1829171"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key[y] = k</a:t>
            </a:r>
          </a:p>
        </p:txBody>
      </p:sp>
      <p:sp>
        <p:nvSpPr>
          <p:cNvPr id="34" name="TextBox 33">
            <a:extLst>
              <a:ext uri="{FF2B5EF4-FFF2-40B4-BE49-F238E27FC236}">
                <a16:creationId xmlns:a16="http://schemas.microsoft.com/office/drawing/2014/main" id="{8A4F8B96-C025-3A4F-8704-5EA61A0E706E}"/>
              </a:ext>
            </a:extLst>
          </p:cNvPr>
          <p:cNvSpPr txBox="1"/>
          <p:nvPr/>
        </p:nvSpPr>
        <p:spPr>
          <a:xfrm>
            <a:off x="3858289" y="2545440"/>
            <a:ext cx="1195878" cy="830997"/>
          </a:xfrm>
          <a:prstGeom prst="rect">
            <a:avLst/>
          </a:prstGeom>
          <a:noFill/>
        </p:spPr>
        <p:txBody>
          <a:bodyPr wrap="square" rtlCol="0" anchor="ctr">
            <a:spAutoFit/>
          </a:bodyPr>
          <a:lstStyle/>
          <a:p>
            <a:pPr algn="ctr"/>
            <a:r>
              <a:rPr lang="en-US" sz="2400" dirty="0">
                <a:sym typeface="Wingdings" pitchFamily="2" charset="2"/>
              </a:rPr>
              <a:t>Volatile</a:t>
            </a:r>
          </a:p>
          <a:p>
            <a:pPr algn="ctr"/>
            <a:r>
              <a:rPr lang="en-US" sz="2400" dirty="0">
                <a:sym typeface="Wingdings" pitchFamily="2" charset="2"/>
              </a:rPr>
              <a:t>Cache</a:t>
            </a:r>
            <a:endParaRPr lang="en-US" sz="2400" b="1" i="1" u="sng" dirty="0">
              <a:sym typeface="Wingdings" pitchFamily="2" charset="2"/>
            </a:endParaRPr>
          </a:p>
        </p:txBody>
      </p:sp>
      <p:sp>
        <p:nvSpPr>
          <p:cNvPr id="35" name="TextBox 34">
            <a:extLst>
              <a:ext uri="{FF2B5EF4-FFF2-40B4-BE49-F238E27FC236}">
                <a16:creationId xmlns:a16="http://schemas.microsoft.com/office/drawing/2014/main" id="{6FAB6977-37A5-6847-B962-386287F5FF6E}"/>
              </a:ext>
            </a:extLst>
          </p:cNvPr>
          <p:cNvSpPr txBox="1"/>
          <p:nvPr/>
        </p:nvSpPr>
        <p:spPr>
          <a:xfrm>
            <a:off x="3607136" y="4762324"/>
            <a:ext cx="872359" cy="461665"/>
          </a:xfrm>
          <a:prstGeom prst="rect">
            <a:avLst/>
          </a:prstGeom>
          <a:noFill/>
        </p:spPr>
        <p:txBody>
          <a:bodyPr wrap="square" rtlCol="0" anchor="ctr">
            <a:spAutoFit/>
          </a:bodyPr>
          <a:lstStyle/>
          <a:p>
            <a:pPr algn="ctr"/>
            <a:r>
              <a:rPr lang="en-US" sz="2400" dirty="0">
                <a:sym typeface="Wingdings" pitchFamily="2" charset="2"/>
              </a:rPr>
              <a:t>NVM</a:t>
            </a:r>
            <a:endParaRPr lang="en-US" sz="2400" b="1" i="1" u="sng" dirty="0">
              <a:sym typeface="Wingdings" pitchFamily="2" charset="2"/>
            </a:endParaRPr>
          </a:p>
        </p:txBody>
      </p:sp>
      <p:sp>
        <p:nvSpPr>
          <p:cNvPr id="36" name="Rectangle 35">
            <a:extLst>
              <a:ext uri="{FF2B5EF4-FFF2-40B4-BE49-F238E27FC236}">
                <a16:creationId xmlns:a16="http://schemas.microsoft.com/office/drawing/2014/main" id="{2F3FA165-2BE3-DA43-B158-8A9FDF6A9314}"/>
              </a:ext>
            </a:extLst>
          </p:cNvPr>
          <p:cNvSpPr/>
          <p:nvPr/>
        </p:nvSpPr>
        <p:spPr>
          <a:xfrm>
            <a:off x="4440162" y="4142945"/>
            <a:ext cx="3133921" cy="1713595"/>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942281A7-833F-394D-B408-377156F88964}"/>
              </a:ext>
            </a:extLst>
          </p:cNvPr>
          <p:cNvCxnSpPr>
            <a:cxnSpLocks/>
            <a:stCxn id="32" idx="2"/>
            <a:endCxn id="36" idx="0"/>
          </p:cNvCxnSpPr>
          <p:nvPr/>
        </p:nvCxnSpPr>
        <p:spPr>
          <a:xfrm>
            <a:off x="6001679" y="3819054"/>
            <a:ext cx="5444" cy="3238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id="{BBE5B79E-FDA5-734A-B51C-CE057A87BC13}"/>
              </a:ext>
            </a:extLst>
          </p:cNvPr>
          <p:cNvSpPr/>
          <p:nvPr/>
        </p:nvSpPr>
        <p:spPr>
          <a:xfrm>
            <a:off x="5066450" y="2887366"/>
            <a:ext cx="1829171"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value[y] = v1</a:t>
            </a:r>
          </a:p>
        </p:txBody>
      </p:sp>
      <p:sp>
        <p:nvSpPr>
          <p:cNvPr id="39" name="Rectangle 38">
            <a:extLst>
              <a:ext uri="{FF2B5EF4-FFF2-40B4-BE49-F238E27FC236}">
                <a16:creationId xmlns:a16="http://schemas.microsoft.com/office/drawing/2014/main" id="{B75875BA-779B-0944-BF39-CE18607F69BB}"/>
              </a:ext>
            </a:extLst>
          </p:cNvPr>
          <p:cNvSpPr/>
          <p:nvPr/>
        </p:nvSpPr>
        <p:spPr>
          <a:xfrm>
            <a:off x="5074383" y="3228951"/>
            <a:ext cx="1821238"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token[y] = true</a:t>
            </a:r>
          </a:p>
        </p:txBody>
      </p:sp>
      <p:sp>
        <p:nvSpPr>
          <p:cNvPr id="40" name="Rectangle 39">
            <a:extLst>
              <a:ext uri="{FF2B5EF4-FFF2-40B4-BE49-F238E27FC236}">
                <a16:creationId xmlns:a16="http://schemas.microsoft.com/office/drawing/2014/main" id="{782BBE9A-79FB-4145-BDFB-1E7D121E8179}"/>
              </a:ext>
            </a:extLst>
          </p:cNvPr>
          <p:cNvSpPr/>
          <p:nvPr/>
        </p:nvSpPr>
        <p:spPr>
          <a:xfrm>
            <a:off x="4533099" y="4233923"/>
            <a:ext cx="1371215"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key[x] = k</a:t>
            </a:r>
          </a:p>
        </p:txBody>
      </p:sp>
      <p:sp>
        <p:nvSpPr>
          <p:cNvPr id="41" name="Rectangle 40">
            <a:extLst>
              <a:ext uri="{FF2B5EF4-FFF2-40B4-BE49-F238E27FC236}">
                <a16:creationId xmlns:a16="http://schemas.microsoft.com/office/drawing/2014/main" id="{5C6BE327-2C0B-874E-8949-E9FD59DB2AB4}"/>
              </a:ext>
            </a:extLst>
          </p:cNvPr>
          <p:cNvSpPr/>
          <p:nvPr/>
        </p:nvSpPr>
        <p:spPr>
          <a:xfrm>
            <a:off x="5956538" y="4240258"/>
            <a:ext cx="155389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value[x] = v0</a:t>
            </a:r>
          </a:p>
        </p:txBody>
      </p:sp>
      <p:sp>
        <p:nvSpPr>
          <p:cNvPr id="42" name="Rectangle 41">
            <a:extLst>
              <a:ext uri="{FF2B5EF4-FFF2-40B4-BE49-F238E27FC236}">
                <a16:creationId xmlns:a16="http://schemas.microsoft.com/office/drawing/2014/main" id="{478754E6-DD10-C247-840E-A05FDBE02CF8}"/>
              </a:ext>
            </a:extLst>
          </p:cNvPr>
          <p:cNvSpPr/>
          <p:nvPr/>
        </p:nvSpPr>
        <p:spPr>
          <a:xfrm>
            <a:off x="5137408" y="4615179"/>
            <a:ext cx="1781490"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token[x] = true</a:t>
            </a:r>
          </a:p>
        </p:txBody>
      </p:sp>
      <p:sp>
        <p:nvSpPr>
          <p:cNvPr id="43" name="Rectangle 42">
            <a:extLst>
              <a:ext uri="{FF2B5EF4-FFF2-40B4-BE49-F238E27FC236}">
                <a16:creationId xmlns:a16="http://schemas.microsoft.com/office/drawing/2014/main" id="{D956B867-70BF-DB43-A12B-44AB0F7178E9}"/>
              </a:ext>
            </a:extLst>
          </p:cNvPr>
          <p:cNvSpPr/>
          <p:nvPr/>
        </p:nvSpPr>
        <p:spPr>
          <a:xfrm>
            <a:off x="4548868" y="5080004"/>
            <a:ext cx="1371215"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key[y] = k</a:t>
            </a:r>
          </a:p>
        </p:txBody>
      </p:sp>
      <p:sp>
        <p:nvSpPr>
          <p:cNvPr id="44" name="Rectangle 43">
            <a:extLst>
              <a:ext uri="{FF2B5EF4-FFF2-40B4-BE49-F238E27FC236}">
                <a16:creationId xmlns:a16="http://schemas.microsoft.com/office/drawing/2014/main" id="{7000B6E5-4D51-1648-A32A-85FD5EE3D33D}"/>
              </a:ext>
            </a:extLst>
          </p:cNvPr>
          <p:cNvSpPr/>
          <p:nvPr/>
        </p:nvSpPr>
        <p:spPr>
          <a:xfrm>
            <a:off x="5972307" y="5086339"/>
            <a:ext cx="1553896"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value[y] = v1</a:t>
            </a:r>
          </a:p>
        </p:txBody>
      </p:sp>
      <p:sp>
        <p:nvSpPr>
          <p:cNvPr id="45" name="Rectangle 44">
            <a:extLst>
              <a:ext uri="{FF2B5EF4-FFF2-40B4-BE49-F238E27FC236}">
                <a16:creationId xmlns:a16="http://schemas.microsoft.com/office/drawing/2014/main" id="{0EFFA3AC-5745-7A4B-86DA-495B5BC431E8}"/>
              </a:ext>
            </a:extLst>
          </p:cNvPr>
          <p:cNvSpPr/>
          <p:nvPr/>
        </p:nvSpPr>
        <p:spPr>
          <a:xfrm>
            <a:off x="5153177" y="5461260"/>
            <a:ext cx="1781490" cy="29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token[y] = true</a:t>
            </a:r>
          </a:p>
        </p:txBody>
      </p:sp>
      <p:sp>
        <p:nvSpPr>
          <p:cNvPr id="46" name="Rectangle 45">
            <a:extLst>
              <a:ext uri="{FF2B5EF4-FFF2-40B4-BE49-F238E27FC236}">
                <a16:creationId xmlns:a16="http://schemas.microsoft.com/office/drawing/2014/main" id="{500EB4F1-83CA-AE4E-A222-E678400060D0}"/>
              </a:ext>
            </a:extLst>
          </p:cNvPr>
          <p:cNvSpPr/>
          <p:nvPr/>
        </p:nvSpPr>
        <p:spPr>
          <a:xfrm>
            <a:off x="7946966" y="1812866"/>
            <a:ext cx="1884048" cy="4682529"/>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000" b="1" u="sng" dirty="0"/>
              <a:t>update(k, v):</a:t>
            </a:r>
          </a:p>
          <a:p>
            <a:r>
              <a:rPr lang="en-US" sz="2000" dirty="0"/>
              <a:t>  ……</a:t>
            </a:r>
          </a:p>
          <a:p>
            <a:r>
              <a:rPr lang="en-US" sz="2000" dirty="0"/>
              <a:t>  key[y] = k;</a:t>
            </a:r>
          </a:p>
          <a:p>
            <a:r>
              <a:rPr lang="en-US" sz="2000" dirty="0"/>
              <a:t>  value[y] = v1;</a:t>
            </a:r>
          </a:p>
          <a:p>
            <a:r>
              <a:rPr lang="en-US" sz="2000" dirty="0"/>
              <a:t>  </a:t>
            </a:r>
          </a:p>
          <a:p>
            <a:r>
              <a:rPr lang="en-US" sz="2000" dirty="0">
                <a:solidFill>
                  <a:schemeClr val="tx1"/>
                </a:solidFill>
              </a:rPr>
              <a:t>  flush(key[y]);</a:t>
            </a:r>
          </a:p>
          <a:p>
            <a:r>
              <a:rPr lang="en-US" sz="2000" dirty="0">
                <a:solidFill>
                  <a:schemeClr val="tx1"/>
                </a:solidFill>
              </a:rPr>
              <a:t>  flush(value[y]);</a:t>
            </a:r>
          </a:p>
          <a:p>
            <a:r>
              <a:rPr lang="en-US" sz="2000" dirty="0">
                <a:solidFill>
                  <a:schemeClr val="tx1"/>
                </a:solidFill>
              </a:rPr>
              <a:t>  fence();</a:t>
            </a:r>
          </a:p>
          <a:p>
            <a:endParaRPr lang="en-US" sz="2000" dirty="0"/>
          </a:p>
          <a:p>
            <a:r>
              <a:rPr lang="en-US" sz="2000" dirty="0">
                <a:solidFill>
                  <a:schemeClr val="tx1"/>
                </a:solidFill>
              </a:rPr>
              <a:t>  token = ……;</a:t>
            </a:r>
          </a:p>
          <a:p>
            <a:endParaRPr lang="en-US" sz="2000" dirty="0"/>
          </a:p>
          <a:p>
            <a:r>
              <a:rPr lang="en-US" sz="2000" dirty="0"/>
              <a:t>  flush(token);</a:t>
            </a:r>
          </a:p>
          <a:p>
            <a:r>
              <a:rPr lang="en-US" sz="2000" dirty="0"/>
              <a:t>  fence();</a:t>
            </a:r>
          </a:p>
          <a:p>
            <a:r>
              <a:rPr lang="en-US" sz="2000" dirty="0"/>
              <a:t>  </a:t>
            </a:r>
          </a:p>
          <a:p>
            <a:r>
              <a:rPr lang="en-US" sz="2000" dirty="0"/>
              <a:t>  ……</a:t>
            </a:r>
          </a:p>
        </p:txBody>
      </p:sp>
      <p:grpSp>
        <p:nvGrpSpPr>
          <p:cNvPr id="67" name="Group 66">
            <a:extLst>
              <a:ext uri="{FF2B5EF4-FFF2-40B4-BE49-F238E27FC236}">
                <a16:creationId xmlns:a16="http://schemas.microsoft.com/office/drawing/2014/main" id="{B05A090E-E51A-2040-84AF-2E91F4312570}"/>
              </a:ext>
            </a:extLst>
          </p:cNvPr>
          <p:cNvGrpSpPr/>
          <p:nvPr/>
        </p:nvGrpSpPr>
        <p:grpSpPr>
          <a:xfrm>
            <a:off x="8086835" y="2418234"/>
            <a:ext cx="3269807" cy="707886"/>
            <a:chOff x="8086835" y="2418234"/>
            <a:chExt cx="3269807" cy="707886"/>
          </a:xfrm>
        </p:grpSpPr>
        <p:sp>
          <p:nvSpPr>
            <p:cNvPr id="48" name="Rectangle 47">
              <a:extLst>
                <a:ext uri="{FF2B5EF4-FFF2-40B4-BE49-F238E27FC236}">
                  <a16:creationId xmlns:a16="http://schemas.microsoft.com/office/drawing/2014/main" id="{6169E1F9-39DA-4B41-B222-A8A8CE62E8B1}"/>
                </a:ext>
              </a:extLst>
            </p:cNvPr>
            <p:cNvSpPr/>
            <p:nvPr/>
          </p:nvSpPr>
          <p:spPr>
            <a:xfrm>
              <a:off x="8086835" y="2454802"/>
              <a:ext cx="1666327" cy="63475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77BB6D86-409B-3046-A6E3-BFAAB2F01EA0}"/>
                </a:ext>
              </a:extLst>
            </p:cNvPr>
            <p:cNvSpPr txBox="1"/>
            <p:nvPr/>
          </p:nvSpPr>
          <p:spPr>
            <a:xfrm>
              <a:off x="10084863" y="2418234"/>
              <a:ext cx="1271779"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Write new</a:t>
              </a:r>
            </a:p>
            <a:p>
              <a:pPr algn="ctr"/>
              <a:r>
                <a:rPr lang="en-US" sz="2000" dirty="0">
                  <a:solidFill>
                    <a:srgbClr val="C00000"/>
                  </a:solidFill>
                  <a:sym typeface="Wingdings" pitchFamily="2" charset="2"/>
                </a:rPr>
                <a:t>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50" name="TextBox 49">
              <a:extLst>
                <a:ext uri="{FF2B5EF4-FFF2-40B4-BE49-F238E27FC236}">
                  <a16:creationId xmlns:a16="http://schemas.microsoft.com/office/drawing/2014/main" id="{D303F040-DE66-9F4E-B519-3FEED18F3756}"/>
                </a:ext>
              </a:extLst>
            </p:cNvPr>
            <p:cNvSpPr txBox="1"/>
            <p:nvPr/>
          </p:nvSpPr>
          <p:spPr>
            <a:xfrm>
              <a:off x="9731623" y="2572122"/>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(1)</a:t>
              </a:r>
            </a:p>
          </p:txBody>
        </p:sp>
      </p:grpSp>
      <p:grpSp>
        <p:nvGrpSpPr>
          <p:cNvPr id="66" name="Group 65">
            <a:extLst>
              <a:ext uri="{FF2B5EF4-FFF2-40B4-BE49-F238E27FC236}">
                <a16:creationId xmlns:a16="http://schemas.microsoft.com/office/drawing/2014/main" id="{1025F988-3B66-564B-95D7-B02FA9BAF1CA}"/>
              </a:ext>
            </a:extLst>
          </p:cNvPr>
          <p:cNvGrpSpPr/>
          <p:nvPr/>
        </p:nvGrpSpPr>
        <p:grpSpPr>
          <a:xfrm>
            <a:off x="8086835" y="3376096"/>
            <a:ext cx="3387783" cy="965447"/>
            <a:chOff x="8086835" y="3376096"/>
            <a:chExt cx="3387783" cy="965447"/>
          </a:xfrm>
        </p:grpSpPr>
        <p:sp>
          <p:nvSpPr>
            <p:cNvPr id="52" name="Rectangle 51">
              <a:extLst>
                <a:ext uri="{FF2B5EF4-FFF2-40B4-BE49-F238E27FC236}">
                  <a16:creationId xmlns:a16="http://schemas.microsoft.com/office/drawing/2014/main" id="{B8B808D9-98A6-8245-ABDC-7C331A57926B}"/>
                </a:ext>
              </a:extLst>
            </p:cNvPr>
            <p:cNvSpPr/>
            <p:nvPr/>
          </p:nvSpPr>
          <p:spPr>
            <a:xfrm>
              <a:off x="8086835" y="3376096"/>
              <a:ext cx="1666327" cy="96544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0A2D56C5-CB5B-2540-A673-D0354319183F}"/>
                </a:ext>
              </a:extLst>
            </p:cNvPr>
            <p:cNvSpPr txBox="1"/>
            <p:nvPr/>
          </p:nvSpPr>
          <p:spPr>
            <a:xfrm>
              <a:off x="10084863" y="3504876"/>
              <a:ext cx="1389755"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new key/</a:t>
              </a:r>
              <a:r>
                <a:rPr lang="en-US" sz="2000" dirty="0" err="1">
                  <a:solidFill>
                    <a:srgbClr val="C00000"/>
                  </a:solidFill>
                  <a:sym typeface="Wingdings" pitchFamily="2" charset="2"/>
                </a:rPr>
                <a:t>val</a:t>
              </a:r>
              <a:endParaRPr lang="en-US" sz="2000" dirty="0">
                <a:solidFill>
                  <a:srgbClr val="C00000"/>
                </a:solidFill>
                <a:sym typeface="Wingdings" pitchFamily="2" charset="2"/>
              </a:endParaRPr>
            </a:p>
          </p:txBody>
        </p:sp>
        <p:sp>
          <p:nvSpPr>
            <p:cNvPr id="54" name="TextBox 53">
              <a:extLst>
                <a:ext uri="{FF2B5EF4-FFF2-40B4-BE49-F238E27FC236}">
                  <a16:creationId xmlns:a16="http://schemas.microsoft.com/office/drawing/2014/main" id="{C107902C-9BB6-0645-B2DD-CFC8C66EE7A2}"/>
                </a:ext>
              </a:extLst>
            </p:cNvPr>
            <p:cNvSpPr txBox="1"/>
            <p:nvPr/>
          </p:nvSpPr>
          <p:spPr>
            <a:xfrm>
              <a:off x="9731623" y="3658764"/>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(2)</a:t>
              </a:r>
            </a:p>
          </p:txBody>
        </p:sp>
      </p:grpSp>
      <p:grpSp>
        <p:nvGrpSpPr>
          <p:cNvPr id="65" name="Group 64">
            <a:extLst>
              <a:ext uri="{FF2B5EF4-FFF2-40B4-BE49-F238E27FC236}">
                <a16:creationId xmlns:a16="http://schemas.microsoft.com/office/drawing/2014/main" id="{F6F8656B-EB84-1E44-93BB-98E01839A4CD}"/>
              </a:ext>
            </a:extLst>
          </p:cNvPr>
          <p:cNvGrpSpPr/>
          <p:nvPr/>
        </p:nvGrpSpPr>
        <p:grpSpPr>
          <a:xfrm>
            <a:off x="8086835" y="4430734"/>
            <a:ext cx="4362514" cy="707886"/>
            <a:chOff x="8086835" y="4430734"/>
            <a:chExt cx="4362514" cy="707886"/>
          </a:xfrm>
        </p:grpSpPr>
        <p:sp>
          <p:nvSpPr>
            <p:cNvPr id="56" name="Rectangle 55">
              <a:extLst>
                <a:ext uri="{FF2B5EF4-FFF2-40B4-BE49-F238E27FC236}">
                  <a16:creationId xmlns:a16="http://schemas.microsoft.com/office/drawing/2014/main" id="{DEF276AC-F177-AD49-9DB2-78FB8487625F}"/>
                </a:ext>
              </a:extLst>
            </p:cNvPr>
            <p:cNvSpPr/>
            <p:nvPr/>
          </p:nvSpPr>
          <p:spPr>
            <a:xfrm>
              <a:off x="8086835" y="4600178"/>
              <a:ext cx="1666327" cy="36899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7D176D79-F724-C24A-A75C-2C081F5B2709}"/>
                </a:ext>
              </a:extLst>
            </p:cNvPr>
            <p:cNvSpPr txBox="1"/>
            <p:nvPr/>
          </p:nvSpPr>
          <p:spPr>
            <a:xfrm>
              <a:off x="10124619" y="4430734"/>
              <a:ext cx="2324730" cy="707886"/>
            </a:xfrm>
            <a:prstGeom prst="rect">
              <a:avLst/>
            </a:prstGeom>
            <a:noFill/>
            <a:ln>
              <a:noFill/>
            </a:ln>
          </p:spPr>
          <p:txBody>
            <a:bodyPr wrap="square" rtlCol="0">
              <a:spAutoFit/>
            </a:bodyPr>
            <a:lstStyle/>
            <a:p>
              <a:r>
                <a:rPr lang="en-US" sz="2000" dirty="0">
                  <a:solidFill>
                    <a:srgbClr val="C00000"/>
                  </a:solidFill>
                  <a:sym typeface="Wingdings" pitchFamily="2" charset="2"/>
                </a:rPr>
                <a:t>Update 2 tokens</a:t>
              </a:r>
            </a:p>
            <a:p>
              <a:r>
                <a:rPr lang="en-US" sz="2000" dirty="0">
                  <a:solidFill>
                    <a:srgbClr val="C00000"/>
                  </a:solidFill>
                  <a:sym typeface="Wingdings" pitchFamily="2" charset="2"/>
                </a:rPr>
                <a:t>in an 8-byte writes</a:t>
              </a:r>
            </a:p>
          </p:txBody>
        </p:sp>
        <p:sp>
          <p:nvSpPr>
            <p:cNvPr id="58" name="TextBox 57">
              <a:extLst>
                <a:ext uri="{FF2B5EF4-FFF2-40B4-BE49-F238E27FC236}">
                  <a16:creationId xmlns:a16="http://schemas.microsoft.com/office/drawing/2014/main" id="{6F20D52C-CC49-F143-9113-0125A660EBB9}"/>
                </a:ext>
              </a:extLst>
            </p:cNvPr>
            <p:cNvSpPr txBox="1"/>
            <p:nvPr/>
          </p:nvSpPr>
          <p:spPr>
            <a:xfrm>
              <a:off x="9731623" y="4584622"/>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(3)</a:t>
              </a:r>
            </a:p>
          </p:txBody>
        </p:sp>
      </p:grpSp>
      <p:grpSp>
        <p:nvGrpSpPr>
          <p:cNvPr id="64" name="Group 63">
            <a:extLst>
              <a:ext uri="{FF2B5EF4-FFF2-40B4-BE49-F238E27FC236}">
                <a16:creationId xmlns:a16="http://schemas.microsoft.com/office/drawing/2014/main" id="{60BE73F8-6F14-F548-898C-BE8F2EB4B30B}"/>
              </a:ext>
            </a:extLst>
          </p:cNvPr>
          <p:cNvGrpSpPr/>
          <p:nvPr/>
        </p:nvGrpSpPr>
        <p:grpSpPr>
          <a:xfrm>
            <a:off x="8086835" y="5140572"/>
            <a:ext cx="2976791" cy="707886"/>
            <a:chOff x="8086835" y="5140572"/>
            <a:chExt cx="2976791" cy="707886"/>
          </a:xfrm>
        </p:grpSpPr>
        <p:sp>
          <p:nvSpPr>
            <p:cNvPr id="60" name="Rectangle 59">
              <a:extLst>
                <a:ext uri="{FF2B5EF4-FFF2-40B4-BE49-F238E27FC236}">
                  <a16:creationId xmlns:a16="http://schemas.microsoft.com/office/drawing/2014/main" id="{25058D7F-E434-0544-928F-4F87E500DACA}"/>
                </a:ext>
              </a:extLst>
            </p:cNvPr>
            <p:cNvSpPr/>
            <p:nvPr/>
          </p:nvSpPr>
          <p:spPr>
            <a:xfrm>
              <a:off x="8086835" y="5181778"/>
              <a:ext cx="1666327" cy="6254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0A347754-F407-0E46-955A-7E45C48DD408}"/>
                </a:ext>
              </a:extLst>
            </p:cNvPr>
            <p:cNvSpPr txBox="1"/>
            <p:nvPr/>
          </p:nvSpPr>
          <p:spPr>
            <a:xfrm>
              <a:off x="10084863" y="5140572"/>
              <a:ext cx="978763" cy="707886"/>
            </a:xfrm>
            <a:prstGeom prst="rect">
              <a:avLst/>
            </a:prstGeom>
            <a:noFill/>
            <a:ln>
              <a:noFill/>
            </a:ln>
          </p:spPr>
          <p:txBody>
            <a:bodyPr wrap="square" rtlCol="0">
              <a:spAutoFit/>
            </a:bodyPr>
            <a:lstStyle/>
            <a:p>
              <a:pPr algn="ctr"/>
              <a:r>
                <a:rPr lang="en-US" sz="2000" dirty="0">
                  <a:solidFill>
                    <a:srgbClr val="C00000"/>
                  </a:solidFill>
                  <a:sym typeface="Wingdings" pitchFamily="2" charset="2"/>
                </a:rPr>
                <a:t>Persist </a:t>
              </a:r>
            </a:p>
            <a:p>
              <a:pPr algn="ctr"/>
              <a:r>
                <a:rPr lang="en-US" sz="2000" dirty="0">
                  <a:solidFill>
                    <a:srgbClr val="C00000"/>
                  </a:solidFill>
                  <a:sym typeface="Wingdings" pitchFamily="2" charset="2"/>
                </a:rPr>
                <a:t>tokens</a:t>
              </a:r>
            </a:p>
          </p:txBody>
        </p:sp>
        <p:sp>
          <p:nvSpPr>
            <p:cNvPr id="62" name="TextBox 61">
              <a:extLst>
                <a:ext uri="{FF2B5EF4-FFF2-40B4-BE49-F238E27FC236}">
                  <a16:creationId xmlns:a16="http://schemas.microsoft.com/office/drawing/2014/main" id="{1D8FDD3A-A492-784D-8361-F48EFCF7668A}"/>
                </a:ext>
              </a:extLst>
            </p:cNvPr>
            <p:cNvSpPr txBox="1"/>
            <p:nvPr/>
          </p:nvSpPr>
          <p:spPr>
            <a:xfrm>
              <a:off x="9731623" y="5294460"/>
              <a:ext cx="517836" cy="400110"/>
            </a:xfrm>
            <a:prstGeom prst="rect">
              <a:avLst/>
            </a:prstGeom>
            <a:noFill/>
            <a:ln>
              <a:noFill/>
            </a:ln>
          </p:spPr>
          <p:txBody>
            <a:bodyPr wrap="square" rtlCol="0">
              <a:spAutoFit/>
            </a:bodyPr>
            <a:lstStyle/>
            <a:p>
              <a:pPr algn="ctr"/>
              <a:r>
                <a:rPr lang="en-US" sz="2000" dirty="0">
                  <a:solidFill>
                    <a:srgbClr val="C00000"/>
                  </a:solidFill>
                  <a:sym typeface="Wingdings" pitchFamily="2" charset="2"/>
                </a:rPr>
                <a:t>(4)</a:t>
              </a:r>
            </a:p>
          </p:txBody>
        </p:sp>
      </p:grpSp>
    </p:spTree>
    <p:extLst>
      <p:ext uri="{BB962C8B-B14F-4D97-AF65-F5344CB8AC3E}">
        <p14:creationId xmlns:p14="http://schemas.microsoft.com/office/powerpoint/2010/main" val="8996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31" grpId="0" animBg="1"/>
      <p:bldP spid="32" grpId="0" animBg="1"/>
      <p:bldP spid="33" grpId="0" animBg="1"/>
      <p:bldP spid="33" grpId="1" animBg="1"/>
      <p:bldP spid="34" grpId="0"/>
      <p:bldP spid="35" grpId="0"/>
      <p:bldP spid="36" grpId="0" animBg="1"/>
      <p:bldP spid="38" grpId="0" animBg="1"/>
      <p:bldP spid="38" grpId="1" animBg="1"/>
      <p:bldP spid="39" grpId="0" animBg="1"/>
      <p:bldP spid="39" grpId="1" animBg="1"/>
      <p:bldP spid="40" grpId="0" animBg="1"/>
      <p:bldP spid="41" grpId="0" animBg="1"/>
      <p:bldP spid="42" grpId="0" animBg="1"/>
      <p:bldP spid="43" grpId="0" animBg="1"/>
      <p:bldP spid="44" grpId="0"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04D9009-F04A-FC49-AF90-573F72416DAB}"/>
              </a:ext>
            </a:extLst>
          </p:cNvPr>
          <p:cNvCxnSpPr>
            <a:cxnSpLocks/>
          </p:cNvCxnSpPr>
          <p:nvPr/>
        </p:nvCxnSpPr>
        <p:spPr>
          <a:xfrm>
            <a:off x="459582" y="859962"/>
            <a:ext cx="10511783" cy="0"/>
          </a:xfrm>
          <a:prstGeom prst="line">
            <a:avLst/>
          </a:prstGeom>
          <a:ln w="76200">
            <a:solidFill>
              <a:srgbClr val="C00000"/>
            </a:solidFill>
          </a:ln>
        </p:spPr>
        <p:style>
          <a:lnRef idx="3">
            <a:schemeClr val="accent2"/>
          </a:lnRef>
          <a:fillRef idx="0">
            <a:schemeClr val="accent2"/>
          </a:fillRef>
          <a:effectRef idx="2">
            <a:schemeClr val="accent2"/>
          </a:effectRef>
          <a:fontRef idx="minor">
            <a:schemeClr val="tx1"/>
          </a:fontRef>
        </p:style>
      </p:cxnSp>
      <p:sp>
        <p:nvSpPr>
          <p:cNvPr id="4" name="Title 1">
            <a:extLst>
              <a:ext uri="{FF2B5EF4-FFF2-40B4-BE49-F238E27FC236}">
                <a16:creationId xmlns:a16="http://schemas.microsoft.com/office/drawing/2014/main" id="{68EC50AD-D157-AE44-B761-0F922CC81389}"/>
              </a:ext>
            </a:extLst>
          </p:cNvPr>
          <p:cNvSpPr txBox="1">
            <a:spLocks/>
          </p:cNvSpPr>
          <p:nvPr/>
        </p:nvSpPr>
        <p:spPr>
          <a:xfrm>
            <a:off x="409575" y="362605"/>
            <a:ext cx="10515600" cy="5105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Calibri" panose="020F0502020204030204" pitchFamily="34" charset="0"/>
                <a:cs typeface="Calibri" panose="020F0502020204030204" pitchFamily="34" charset="0"/>
              </a:rPr>
              <a:t>Existing Works</a:t>
            </a:r>
            <a:endParaRPr lang="en-US" sz="3600" dirty="0">
              <a:latin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7372C4B9-891E-9345-B0A0-0F99B6799458}"/>
              </a:ext>
            </a:extLst>
          </p:cNvPr>
          <p:cNvSpPr>
            <a:spLocks noGrp="1"/>
          </p:cNvSpPr>
          <p:nvPr>
            <p:ph type="sldNum" sz="quarter" idx="12"/>
          </p:nvPr>
        </p:nvSpPr>
        <p:spPr/>
        <p:txBody>
          <a:bodyPr/>
          <a:lstStyle/>
          <a:p>
            <a:fld id="{9A31AEB5-0D90-3340-AFD9-9850B4457261}" type="slidenum">
              <a:rPr lang="en-US" smtClean="0"/>
              <a:t>9</a:t>
            </a:fld>
            <a:endParaRPr lang="en-US"/>
          </a:p>
        </p:txBody>
      </p:sp>
      <p:sp>
        <p:nvSpPr>
          <p:cNvPr id="6" name="TextBox 5">
            <a:extLst>
              <a:ext uri="{FF2B5EF4-FFF2-40B4-BE49-F238E27FC236}">
                <a16:creationId xmlns:a16="http://schemas.microsoft.com/office/drawing/2014/main" id="{760CBD0C-6025-8046-A789-9BDF7C367809}"/>
              </a:ext>
            </a:extLst>
          </p:cNvPr>
          <p:cNvSpPr txBox="1"/>
          <p:nvPr/>
        </p:nvSpPr>
        <p:spPr>
          <a:xfrm>
            <a:off x="409575" y="960283"/>
            <a:ext cx="9354535"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Exhaustive searching: </a:t>
            </a:r>
          </a:p>
          <a:p>
            <a:pPr marL="800100" lvl="1" indent="-342900">
              <a:buFont typeface="Arial" panose="020B0604020202020204" pitchFamily="34" charset="0"/>
              <a:buChar char="•"/>
            </a:pPr>
            <a:r>
              <a:rPr lang="en-US" sz="2400" dirty="0" err="1">
                <a:sym typeface="Wingdings" pitchFamily="2" charset="2"/>
              </a:rPr>
              <a:t>Yat</a:t>
            </a:r>
            <a:r>
              <a:rPr lang="en-US" sz="2400" dirty="0">
                <a:sym typeface="Wingdings" pitchFamily="2" charset="2"/>
              </a:rPr>
              <a:t>[ATC’14]</a:t>
            </a:r>
          </a:p>
          <a:p>
            <a:pPr marL="800100" lvl="1" indent="-342900">
              <a:buFont typeface="Arial" panose="020B0604020202020204" pitchFamily="34" charset="0"/>
              <a:buChar char="•"/>
            </a:pPr>
            <a:r>
              <a:rPr lang="en-US" sz="2400" dirty="0">
                <a:sym typeface="Wingdings" pitchFamily="2" charset="2"/>
              </a:rPr>
              <a:t>Enumerate all possible crash states</a:t>
            </a:r>
          </a:p>
          <a:p>
            <a:pPr marL="800100" lvl="1" indent="-342900">
              <a:buFont typeface="Arial" panose="020B0604020202020204" pitchFamily="34" charset="0"/>
              <a:buChar char="•"/>
            </a:pPr>
            <a:r>
              <a:rPr lang="en-US" sz="2400" dirty="0">
                <a:sym typeface="Wingdings" pitchFamily="2" charset="2"/>
              </a:rPr>
              <a:t>[Pros] 	no false negative</a:t>
            </a:r>
          </a:p>
          <a:p>
            <a:pPr marL="800100" lvl="1" indent="-342900">
              <a:buFont typeface="Arial" panose="020B0604020202020204" pitchFamily="34" charset="0"/>
              <a:buChar char="•"/>
            </a:pPr>
            <a:r>
              <a:rPr lang="en-US" sz="2400" dirty="0">
                <a:sym typeface="Wingdings" pitchFamily="2" charset="2"/>
              </a:rPr>
              <a:t>[Cons]  	not scalable</a:t>
            </a:r>
          </a:p>
        </p:txBody>
      </p:sp>
      <p:sp>
        <p:nvSpPr>
          <p:cNvPr id="8" name="TextBox 7">
            <a:extLst>
              <a:ext uri="{FF2B5EF4-FFF2-40B4-BE49-F238E27FC236}">
                <a16:creationId xmlns:a16="http://schemas.microsoft.com/office/drawing/2014/main" id="{C3B70258-316A-D242-A1AD-90665E34B4C0}"/>
              </a:ext>
            </a:extLst>
          </p:cNvPr>
          <p:cNvSpPr txBox="1"/>
          <p:nvPr/>
        </p:nvSpPr>
        <p:spPr>
          <a:xfrm>
            <a:off x="409575" y="3107738"/>
            <a:ext cx="10871984"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ym typeface="Wingdings" pitchFamily="2" charset="2"/>
              </a:rPr>
              <a:t>User-provided oracles: </a:t>
            </a:r>
          </a:p>
          <a:p>
            <a:pPr marL="800100" lvl="1" indent="-342900">
              <a:buFont typeface="Arial" panose="020B0604020202020204" pitchFamily="34" charset="0"/>
              <a:buChar char="•"/>
            </a:pPr>
            <a:r>
              <a:rPr lang="en-US" sz="2400" dirty="0" err="1">
                <a:sym typeface="Wingdings" pitchFamily="2" charset="2"/>
              </a:rPr>
              <a:t>PMTest</a:t>
            </a:r>
            <a:r>
              <a:rPr lang="en-US" sz="2400" dirty="0">
                <a:sym typeface="Wingdings" pitchFamily="2" charset="2"/>
              </a:rPr>
              <a:t>[ASPLOS’19], </a:t>
            </a:r>
            <a:r>
              <a:rPr lang="en-US" sz="2400" dirty="0" err="1">
                <a:sym typeface="Wingdings" pitchFamily="2" charset="2"/>
              </a:rPr>
              <a:t>XFDetector</a:t>
            </a:r>
            <a:r>
              <a:rPr lang="en-US" sz="2400" dirty="0">
                <a:sym typeface="Wingdings" pitchFamily="2" charset="2"/>
              </a:rPr>
              <a:t>[ASPLOS’20], </a:t>
            </a:r>
            <a:r>
              <a:rPr lang="en-US" sz="2400" dirty="0" err="1">
                <a:sym typeface="Wingdings" pitchFamily="2" charset="2"/>
              </a:rPr>
              <a:t>Agamotto</a:t>
            </a:r>
            <a:r>
              <a:rPr lang="en-US" sz="2400" dirty="0">
                <a:sym typeface="Wingdings" pitchFamily="2" charset="2"/>
              </a:rPr>
              <a:t>[OSDI’20]</a:t>
            </a:r>
          </a:p>
          <a:p>
            <a:pPr marL="800100" lvl="1" indent="-342900">
              <a:buFont typeface="Arial" panose="020B0604020202020204" pitchFamily="34" charset="0"/>
              <a:buChar char="•"/>
            </a:pPr>
            <a:r>
              <a:rPr lang="en-US" sz="2400" dirty="0">
                <a:sym typeface="Wingdings" pitchFamily="2" charset="2"/>
              </a:rPr>
              <a:t>Rely on users’ guidance to validate a crash state</a:t>
            </a:r>
          </a:p>
          <a:p>
            <a:pPr marL="800100" lvl="1" indent="-342900">
              <a:buFont typeface="Arial" panose="020B0604020202020204" pitchFamily="34" charset="0"/>
              <a:buChar char="•"/>
            </a:pPr>
            <a:r>
              <a:rPr lang="en-US" sz="2400" dirty="0">
                <a:sym typeface="Wingdings" pitchFamily="2" charset="2"/>
              </a:rPr>
              <a:t>[Pros]	make bug validation process simple</a:t>
            </a:r>
          </a:p>
          <a:p>
            <a:pPr marL="800100" lvl="1" indent="-342900">
              <a:buFont typeface="Arial" panose="020B0604020202020204" pitchFamily="34" charset="0"/>
              <a:buChar char="•"/>
            </a:pPr>
            <a:r>
              <a:rPr lang="en-US" sz="2400" dirty="0">
                <a:sym typeface="Wingdings" pitchFamily="2" charset="2"/>
              </a:rPr>
              <a:t>[Cons] 	manual efforts, error-prone, especially for application-specific oracles</a:t>
            </a:r>
          </a:p>
        </p:txBody>
      </p:sp>
      <p:sp>
        <p:nvSpPr>
          <p:cNvPr id="9" name="TextBox 8">
            <a:extLst>
              <a:ext uri="{FF2B5EF4-FFF2-40B4-BE49-F238E27FC236}">
                <a16:creationId xmlns:a16="http://schemas.microsoft.com/office/drawing/2014/main" id="{21A6F715-A0AA-664D-9843-9AC8F8E70E15}"/>
              </a:ext>
            </a:extLst>
          </p:cNvPr>
          <p:cNvSpPr txBox="1"/>
          <p:nvPr/>
        </p:nvSpPr>
        <p:spPr>
          <a:xfrm>
            <a:off x="409575" y="5438301"/>
            <a:ext cx="10871984" cy="461665"/>
          </a:xfrm>
          <a:prstGeom prst="rect">
            <a:avLst/>
          </a:prstGeom>
          <a:noFill/>
        </p:spPr>
        <p:txBody>
          <a:bodyPr wrap="square" rtlCol="0">
            <a:spAutoFit/>
          </a:bodyPr>
          <a:lstStyle/>
          <a:p>
            <a:pPr algn="ctr"/>
            <a:r>
              <a:rPr lang="en-US" sz="2400" i="1" u="sng" dirty="0">
                <a:sym typeface="Wingdings" pitchFamily="2" charset="2"/>
              </a:rPr>
              <a:t>Witcher uses neither exhaustive searching nor user-provided oracles.</a:t>
            </a:r>
          </a:p>
        </p:txBody>
      </p:sp>
    </p:spTree>
    <p:extLst>
      <p:ext uri="{BB962C8B-B14F-4D97-AF65-F5344CB8AC3E}">
        <p14:creationId xmlns:p14="http://schemas.microsoft.com/office/powerpoint/2010/main" val="198065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TotalTime>
  <Words>4834</Words>
  <Application>Microsoft Macintosh PowerPoint</Application>
  <PresentationFormat>Widescreen</PresentationFormat>
  <Paragraphs>574</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HK Grotesk Medium</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 Xinwei</dc:creator>
  <cp:lastModifiedBy>Fu, Xinwei</cp:lastModifiedBy>
  <cp:revision>279</cp:revision>
  <dcterms:created xsi:type="dcterms:W3CDTF">2021-09-30T18:59:04Z</dcterms:created>
  <dcterms:modified xsi:type="dcterms:W3CDTF">2021-10-12T00:44:13Z</dcterms:modified>
</cp:coreProperties>
</file>